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71" r:id="rId3"/>
    <p:sldId id="380" r:id="rId4"/>
    <p:sldId id="381" r:id="rId5"/>
    <p:sldId id="373" r:id="rId6"/>
    <p:sldId id="374" r:id="rId7"/>
    <p:sldId id="301" r:id="rId8"/>
    <p:sldId id="312" r:id="rId9"/>
    <p:sldId id="314" r:id="rId10"/>
    <p:sldId id="347" r:id="rId11"/>
    <p:sldId id="298" r:id="rId12"/>
    <p:sldId id="296" r:id="rId13"/>
    <p:sldId id="297" r:id="rId14"/>
    <p:sldId id="283" r:id="rId15"/>
    <p:sldId id="315" r:id="rId16"/>
    <p:sldId id="317" r:id="rId17"/>
    <p:sldId id="290" r:id="rId18"/>
    <p:sldId id="355" r:id="rId19"/>
    <p:sldId id="288" r:id="rId20"/>
    <p:sldId id="308" r:id="rId21"/>
    <p:sldId id="311" r:id="rId22"/>
    <p:sldId id="320" r:id="rId23"/>
    <p:sldId id="259" r:id="rId24"/>
    <p:sldId id="327" r:id="rId25"/>
    <p:sldId id="330" r:id="rId26"/>
    <p:sldId id="329" r:id="rId27"/>
    <p:sldId id="331" r:id="rId28"/>
    <p:sldId id="333" r:id="rId29"/>
    <p:sldId id="332" r:id="rId30"/>
    <p:sldId id="334" r:id="rId31"/>
    <p:sldId id="341" r:id="rId32"/>
    <p:sldId id="344" r:id="rId33"/>
    <p:sldId id="382" r:id="rId34"/>
    <p:sldId id="383" r:id="rId35"/>
    <p:sldId id="263" r:id="rId36"/>
    <p:sldId id="375" r:id="rId37"/>
    <p:sldId id="377" r:id="rId38"/>
    <p:sldId id="376" r:id="rId39"/>
    <p:sldId id="267" r:id="rId40"/>
    <p:sldId id="275" r:id="rId41"/>
    <p:sldId id="367" r:id="rId42"/>
    <p:sldId id="378" r:id="rId43"/>
    <p:sldId id="379" r:id="rId44"/>
    <p:sldId id="276" r:id="rId45"/>
    <p:sldId id="266" r:id="rId46"/>
    <p:sldId id="369" r:id="rId47"/>
    <p:sldId id="370" r:id="rId48"/>
    <p:sldId id="34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5B9BD5"/>
    <a:srgbClr val="FF9700"/>
    <a:srgbClr val="70AD47"/>
    <a:srgbClr val="000000"/>
    <a:srgbClr val="009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8" autoAdjust="0"/>
    <p:restoredTop sz="75268" autoAdjust="0"/>
  </p:normalViewPr>
  <p:slideViewPr>
    <p:cSldViewPr snapToGrid="0">
      <p:cViewPr varScale="1">
        <p:scale>
          <a:sx n="100" d="100"/>
          <a:sy n="100" d="100"/>
        </p:scale>
        <p:origin x="88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693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72A71-EF56-4A1C-929A-795E18229ECD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4C6F6-552C-4CA1-83EB-5F4807F64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09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4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23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1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8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43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05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3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7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02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99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5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58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8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97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78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70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25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7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3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3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7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5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33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94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3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95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1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96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59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4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5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48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4C6F6-552C-4CA1-83EB-5F4807F64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3172-A907-42CD-B762-01BFE682BF3E}" type="datetime1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0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ED5B-E62D-4680-97D4-4F124E4D8C79}" type="datetime1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AE20-0FFD-4A39-A90B-267C36791044}" type="datetime1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5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03F3-1C23-4A40-A458-64004C632245}" type="datetime1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92ECE-35D8-475D-BF14-773C4F39BB20}" type="datetime1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0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57BD-56B5-4BEE-B62A-8D8E810CC634}" type="datetime1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8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14F4-17C8-48A6-80D3-0EB9C452D654}" type="datetime1">
              <a:rPr lang="en-US" smtClean="0"/>
              <a:t>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2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35CA-1EB7-4BE1-B4D7-9F0F8F14CA6E}" type="datetime1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6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19D-95DE-4392-9441-B3A8DB8BFE9F}" type="datetime1">
              <a:rPr lang="en-US" smtClean="0"/>
              <a:t>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8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D994-1198-419E-A1CA-9E01B3BFF606}" type="datetime1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2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BC95-B985-4330-8B4C-E0657449CECF}" type="datetime1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5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4E2A4-1F37-43C3-9931-ADDFADB12FD8}" type="datetime1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A3F1C-F094-42A8-B55F-CC89453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G4jSz_2HDY?t=37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0.png"/><Relationship Id="rId5" Type="http://schemas.openxmlformats.org/officeDocument/2006/relationships/image" Target="../media/image34.png"/><Relationship Id="rId10" Type="http://schemas.openxmlformats.org/officeDocument/2006/relationships/image" Target="../media/image360.png"/><Relationship Id="rId4" Type="http://schemas.openxmlformats.org/officeDocument/2006/relationships/image" Target="../media/image33.png"/><Relationship Id="rId9" Type="http://schemas.openxmlformats.org/officeDocument/2006/relationships/image" Target="../media/image3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2.png"/><Relationship Id="rId7" Type="http://schemas.openxmlformats.org/officeDocument/2006/relationships/image" Target="../media/image33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0.png"/><Relationship Id="rId5" Type="http://schemas.openxmlformats.org/officeDocument/2006/relationships/image" Target="../media/image34.png"/><Relationship Id="rId10" Type="http://schemas.openxmlformats.org/officeDocument/2006/relationships/image" Target="../media/image361.png"/><Relationship Id="rId4" Type="http://schemas.openxmlformats.org/officeDocument/2006/relationships/image" Target="../media/image33.png"/><Relationship Id="rId9" Type="http://schemas.openxmlformats.org/officeDocument/2006/relationships/image" Target="../media/image3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60.png"/><Relationship Id="rId4" Type="http://schemas.openxmlformats.org/officeDocument/2006/relationships/image" Target="../media/image33.png"/><Relationship Id="rId9" Type="http://schemas.openxmlformats.org/officeDocument/2006/relationships/image" Target="../media/image3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60.png"/><Relationship Id="rId4" Type="http://schemas.openxmlformats.org/officeDocument/2006/relationships/image" Target="../media/image33.png"/><Relationship Id="rId9" Type="http://schemas.openxmlformats.org/officeDocument/2006/relationships/image" Target="../media/image3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localhost/vr.origin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localhost/vr.high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5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5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localhost/vr.origin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12" Type="http://schemas.openxmlformats.org/officeDocument/2006/relationships/image" Target="../media/image411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1.png"/><Relationship Id="rId5" Type="http://schemas.openxmlformats.org/officeDocument/2006/relationships/image" Target="../media/image34.png"/><Relationship Id="rId15" Type="http://schemas.openxmlformats.org/officeDocument/2006/relationships/image" Target="../media/image421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91.png"/><Relationship Id="rId1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43674" y="1768543"/>
            <a:ext cx="9504653" cy="3329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Visual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5B9BD5"/>
                </a:solidFill>
              </a:rPr>
              <a:t>Cloud</a:t>
            </a:r>
          </a:p>
          <a:p>
            <a:pPr algn="ctr"/>
            <a:r>
              <a:rPr lang="en-US" sz="3600" dirty="0"/>
              <a:t>A Database System for Virtual Reality Applications</a:t>
            </a:r>
          </a:p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Brandon Haynes, Alvin Cheung, &amp; Magdalena Balazinska</a:t>
            </a:r>
          </a:p>
          <a:p>
            <a:pPr algn="ctr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In collaboration with Armin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Alaghi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Luis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Ceze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Artem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Minyaylov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Amrita Mazumdar, 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&amp; Eddie Yan</a:t>
            </a:r>
          </a:p>
        </p:txBody>
      </p:sp>
      <p:pic>
        <p:nvPicPr>
          <p:cNvPr id="7" name="Picture 2" descr="https://raw.githubusercontent.com/uwdb/logo/master/uwdb_transpar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612" y="4773309"/>
            <a:ext cx="1409544" cy="13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www.cs.washington.edu/images/logo/CSElogo2text_1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951" y="4701738"/>
            <a:ext cx="1432242" cy="14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4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590757" y="127180"/>
            <a:ext cx="2992851" cy="6681228"/>
            <a:chOff x="9199149" y="88386"/>
            <a:chExt cx="2992851" cy="6681228"/>
          </a:xfrm>
        </p:grpSpPr>
        <p:pic>
          <p:nvPicPr>
            <p:cNvPr id="23" name="Picture 4" descr="https://www.techvoize.com/wp-content/uploads/2016/04/Youtube-360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03" r="17403"/>
            <a:stretch/>
          </p:blipFill>
          <p:spPr bwMode="auto">
            <a:xfrm>
              <a:off x="9199149" y="2414482"/>
              <a:ext cx="2909262" cy="1929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upload.wikimedia.org/wikipedia/en/7/70/Google_Daydream_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4" t="12943" r="10524" b="12943"/>
            <a:stretch/>
          </p:blipFill>
          <p:spPr bwMode="auto">
            <a:xfrm>
              <a:off x="9282738" y="4745268"/>
              <a:ext cx="2909262" cy="202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9199149" y="88386"/>
              <a:ext cx="2909262" cy="1925053"/>
              <a:chOff x="4712307" y="677779"/>
              <a:chExt cx="2909262" cy="1925053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712307" y="677779"/>
                <a:ext cx="2909261" cy="192505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2308" y="1297355"/>
                <a:ext cx="2909261" cy="68590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8527385" y="33939"/>
            <a:ext cx="3304504" cy="6814619"/>
            <a:chOff x="135986" y="0"/>
            <a:chExt cx="3304504" cy="6814619"/>
          </a:xfrm>
        </p:grpSpPr>
        <p:grpSp>
          <p:nvGrpSpPr>
            <p:cNvPr id="29" name="Group 28"/>
            <p:cNvGrpSpPr/>
            <p:nvPr/>
          </p:nvGrpSpPr>
          <p:grpSpPr>
            <a:xfrm>
              <a:off x="135986" y="0"/>
              <a:ext cx="3304504" cy="4388613"/>
              <a:chOff x="135986" y="0"/>
              <a:chExt cx="3304504" cy="4388613"/>
            </a:xfrm>
          </p:grpSpPr>
          <p:pic>
            <p:nvPicPr>
              <p:cNvPr id="31" name="Picture 8" descr="https://cdn.arstechnica.net/wp-content/uploads/2016/10/Screenshot-329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00" t="35009" r="11018" b="11607"/>
              <a:stretch/>
            </p:blipFill>
            <p:spPr bwMode="auto">
              <a:xfrm>
                <a:off x="135986" y="2371323"/>
                <a:ext cx="3304504" cy="2017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2" descr="https://compass-ssl.surface.com/assets/13/b5/13b57736-9875-4332-af9f-dca0accbc331.jpg?n=HoloLens_Homepage_Audiences1_1920_1001.jp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35" t="698" r="12077" b="13891"/>
              <a:stretch/>
            </p:blipFill>
            <p:spPr bwMode="auto">
              <a:xfrm>
                <a:off x="160259" y="0"/>
                <a:ext cx="3255959" cy="2112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https://images-na.ssl-images-amazon.com/images/I/61ahfXnBa0L._SX522_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9" y="4594080"/>
              <a:ext cx="3255959" cy="222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389606" y="82987"/>
            <a:ext cx="1925053" cy="6769615"/>
            <a:chOff x="4693682" y="88386"/>
            <a:chExt cx="1925053" cy="6769615"/>
          </a:xfrm>
        </p:grpSpPr>
        <p:pic>
          <p:nvPicPr>
            <p:cNvPr id="34" name="Picture 2" descr="https://vr.gopro.com/assets/images/omni-preview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682" y="88386"/>
              <a:ext cx="1925053" cy="192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://www.srsmicrosystems.co.uk/media/catalog/product/cache/1/image/9df78eab33525d08d6e5fb8d27136e95/r/i/ricoh-theta-s-1.jp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6" r="28071"/>
            <a:stretch/>
          </p:blipFill>
          <p:spPr bwMode="auto">
            <a:xfrm>
              <a:off x="5239445" y="2414482"/>
              <a:ext cx="833526" cy="1929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https://cdn1.tnwcdn.com/wp-content/blogs.dir/1/files/2015/12/Nokia-Ozo-VR-camera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92" r="27770" b="3621"/>
            <a:stretch/>
          </p:blipFill>
          <p:spPr bwMode="auto">
            <a:xfrm>
              <a:off x="4718337" y="4733081"/>
              <a:ext cx="1875743" cy="212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Arrow: Right 36"/>
          <p:cNvSpPr/>
          <p:nvPr/>
        </p:nvSpPr>
        <p:spPr>
          <a:xfrm>
            <a:off x="2542623" y="2977355"/>
            <a:ext cx="825910" cy="873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/>
          <p:cNvSpPr/>
          <p:nvPr/>
        </p:nvSpPr>
        <p:spPr>
          <a:xfrm>
            <a:off x="7202954" y="2937403"/>
            <a:ext cx="825910" cy="873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1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826669" y="931065"/>
            <a:ext cx="7965280" cy="4995870"/>
            <a:chOff x="3826669" y="642937"/>
            <a:chExt cx="7965280" cy="4995870"/>
          </a:xfrm>
        </p:grpSpPr>
        <p:pic>
          <p:nvPicPr>
            <p:cNvPr id="3" name="Picture 2" descr="http://www.video-stitch.com/assets/source+output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9" r="70977" b="67222"/>
            <a:stretch/>
          </p:blipFill>
          <p:spPr bwMode="auto">
            <a:xfrm rot="5400000">
              <a:off x="9567861" y="604838"/>
              <a:ext cx="2171702" cy="22479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http://www.video-stitch.com/assets/source+output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7014" r="82188"/>
            <a:stretch/>
          </p:blipFill>
          <p:spPr bwMode="auto">
            <a:xfrm rot="5400000">
              <a:off x="3871913" y="597694"/>
              <a:ext cx="2171700" cy="22621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www.video-stitch.com/assets/source+output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" t="33611" r="82306" b="33333"/>
            <a:stretch/>
          </p:blipFill>
          <p:spPr bwMode="auto">
            <a:xfrm rot="5400000">
              <a:off x="6719886" y="3424242"/>
              <a:ext cx="2162175" cy="22669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www.video-stitch.com/assets/source+output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" r="82148" b="66806"/>
            <a:stretch/>
          </p:blipFill>
          <p:spPr bwMode="auto">
            <a:xfrm rot="5400000">
              <a:off x="9572623" y="3419480"/>
              <a:ext cx="2162178" cy="2276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://www.video-stitch.com/assets/source+output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9" t="67083" r="65821"/>
            <a:stretch/>
          </p:blipFill>
          <p:spPr bwMode="auto">
            <a:xfrm rot="5400000">
              <a:off x="3967163" y="3429005"/>
              <a:ext cx="1981200" cy="2257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http://www.video-stitch.com/assets/source+output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9" t="33750" r="71680" b="33333"/>
            <a:stretch/>
          </p:blipFill>
          <p:spPr bwMode="auto">
            <a:xfrm rot="5400000">
              <a:off x="6723460" y="600076"/>
              <a:ext cx="2171700" cy="2257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https://vr.gopro.com/assets/images/omni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7387"/>
            <a:ext cx="2943227" cy="29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 Brace 9"/>
          <p:cNvSpPr/>
          <p:nvPr/>
        </p:nvSpPr>
        <p:spPr>
          <a:xfrm>
            <a:off x="3092504" y="66384"/>
            <a:ext cx="682514" cy="6335400"/>
          </a:xfrm>
          <a:prstGeom prst="leftBrace">
            <a:avLst>
              <a:gd name="adj1" fmla="val 95513"/>
              <a:gd name="adj2" fmla="val 5160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43227" y="3176588"/>
            <a:ext cx="1492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328114" y="6352143"/>
            <a:ext cx="1741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video-stitch.com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6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video-stitch.com/assets/source+outp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178"/>
            <a:ext cx="12192000" cy="578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1076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538" y="276479"/>
            <a:ext cx="207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9700"/>
                </a:solidFill>
              </a:rPr>
              <a:t>Input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0910" y="276479"/>
            <a:ext cx="2349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9700"/>
                </a:solidFill>
              </a:rPr>
              <a:t>Stitched Image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08031" y="538089"/>
            <a:ext cx="3798277" cy="0"/>
          </a:xfrm>
          <a:prstGeom prst="straightConnector1">
            <a:avLst/>
          </a:prstGeom>
          <a:ln w="57150">
            <a:solidFill>
              <a:srgbClr val="FF9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video-stitch.com/assets/source+outp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178"/>
            <a:ext cx="12192000" cy="578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1076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7538" y="276479"/>
            <a:ext cx="207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9700"/>
                </a:solidFill>
              </a:rPr>
              <a:t>Input Images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0910" y="276479"/>
            <a:ext cx="2349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9700"/>
                </a:solidFill>
              </a:rPr>
              <a:t>Stitched Image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08031" y="538089"/>
            <a:ext cx="3798277" cy="0"/>
          </a:xfrm>
          <a:prstGeom prst="straightConnector1">
            <a:avLst/>
          </a:prstGeom>
          <a:ln w="57150">
            <a:solidFill>
              <a:srgbClr val="FF9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1114425" y="1610171"/>
            <a:ext cx="5076825" cy="90011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219200" y="3076139"/>
            <a:ext cx="3590925" cy="90011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19200" y="4902591"/>
            <a:ext cx="8142849" cy="92180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71775" y="2254718"/>
            <a:ext cx="7410450" cy="132397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886075" y="2404625"/>
            <a:ext cx="6381750" cy="172402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057525" y="5978769"/>
            <a:ext cx="3019718" cy="35283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4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9" r="2706" b="124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5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8" y="307731"/>
            <a:ext cx="5330180" cy="39976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11" y="307731"/>
            <a:ext cx="5330180" cy="3997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4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Want stereographic 3D?  Just send two videos.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0645"/>
            <a:ext cx="2743200" cy="365125"/>
          </a:xfrm>
        </p:spPr>
        <p:txBody>
          <a:bodyPr/>
          <a:lstStyle/>
          <a:p>
            <a:fld id="{80BA3F1C-F094-42A8-B55F-CC894532161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5" y="0"/>
            <a:ext cx="1197011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5125" y="6134100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700"/>
                </a:solidFill>
              </a:rPr>
              <a:t>encoding.com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2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12664"/>
            <a:ext cx="5294715" cy="28326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032518"/>
            <a:ext cx="5294716" cy="2792962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747" y="1229292"/>
            <a:ext cx="300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Projected 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1446" y="1233252"/>
            <a:ext cx="501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Equirectangular (ER) View</a:t>
            </a:r>
          </a:p>
        </p:txBody>
      </p:sp>
      <p:pic>
        <p:nvPicPr>
          <p:cNvPr id="14" name="Picture 8" descr="https://cdn.arstechnica.net/wp-content/uploads/2016/10/Screenshot-32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0" t="35009" r="11018" b="11607"/>
          <a:stretch/>
        </p:blipFill>
        <p:spPr bwMode="auto">
          <a:xfrm>
            <a:off x="2077680" y="4856331"/>
            <a:ext cx="2426290" cy="14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y-live-01.slatic.net/p/2/tp-link-tl-wn881nd-300mbps-wireless-n-pci-express-adapter-0266-7577525-1-catalog_23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2" t="16102" r="27027" b="15478"/>
          <a:stretch/>
        </p:blipFill>
        <p:spPr bwMode="auto">
          <a:xfrm>
            <a:off x="8346991" y="4852409"/>
            <a:ext cx="110836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5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12664"/>
            <a:ext cx="5294715" cy="28326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032518"/>
            <a:ext cx="5294716" cy="2792962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779152" y="2951267"/>
            <a:ext cx="1642635" cy="78846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88747" y="1229292"/>
            <a:ext cx="300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Projected View</a:t>
            </a:r>
          </a:p>
        </p:txBody>
      </p:sp>
      <p:pic>
        <p:nvPicPr>
          <p:cNvPr id="14" name="Picture 8" descr="https://cdn.arstechnica.net/wp-content/uploads/2016/10/Screenshot-32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0" t="35009" r="11018" b="11607"/>
          <a:stretch/>
        </p:blipFill>
        <p:spPr bwMode="auto">
          <a:xfrm>
            <a:off x="2077680" y="4856331"/>
            <a:ext cx="2426290" cy="14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y-live-01.slatic.net/p/2/tp-link-tl-wn881nd-300mbps-wireless-n-pci-express-adapter-0266-7577525-1-catalog_23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2" t="16102" r="27027" b="15478"/>
          <a:stretch/>
        </p:blipFill>
        <p:spPr bwMode="auto">
          <a:xfrm>
            <a:off x="8346991" y="4852409"/>
            <a:ext cx="110836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18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91446" y="1233252"/>
            <a:ext cx="501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Equirectangular (ER) View</a:t>
            </a:r>
          </a:p>
        </p:txBody>
      </p:sp>
    </p:spTree>
    <p:extLst>
      <p:ext uri="{BB962C8B-B14F-4D97-AF65-F5344CB8AC3E}">
        <p14:creationId xmlns:p14="http://schemas.microsoft.com/office/powerpoint/2010/main" val="3821563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3"/>
            <a:ext cx="12192000" cy="68580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ha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  <p14:bmkLst>
                    <p14:bmk name="Bookmark 1" time="10362.2424"/>
                    <p14:bmk name="Bookmark 2" time="28165.5228"/>
                    <p14:bmk name="Bookmark 3" time="36686.751"/>
                    <p14:bmk name="Bookmark 4" time="44273.3826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77800"/>
            <a:ext cx="12192000" cy="1552442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You’re not looking up here.  </a:t>
            </a:r>
          </a:p>
          <a:p>
            <a:pPr algn="ctr"/>
            <a:r>
              <a:rPr lang="en-US" sz="4800" dirty="0"/>
              <a:t>So why transfer it at 4k? :(</a:t>
            </a:r>
          </a:p>
        </p:txBody>
      </p:sp>
      <p:sp>
        <p:nvSpPr>
          <p:cNvPr id="9" name="Rectangle 8"/>
          <p:cNvSpPr/>
          <p:nvPr/>
        </p:nvSpPr>
        <p:spPr>
          <a:xfrm>
            <a:off x="2080672" y="1730242"/>
            <a:ext cx="4108404" cy="4467965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You’re probably not looking here either :-\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9075" y="1730242"/>
            <a:ext cx="6002925" cy="4467965"/>
          </a:xfrm>
          <a:prstGeom prst="rect">
            <a:avLst/>
          </a:prstGeom>
          <a:solidFill>
            <a:srgbClr val="70AD47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You’re probably looking here! :)</a:t>
            </a:r>
          </a:p>
        </p:txBody>
      </p:sp>
    </p:spTree>
    <p:extLst>
      <p:ext uri="{BB962C8B-B14F-4D97-AF65-F5344CB8AC3E}">
        <p14:creationId xmlns:p14="http://schemas.microsoft.com/office/powerpoint/2010/main" val="33402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9133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3"/>
                      </p:tgtEl>
                    </p:cond>
                  </p:nextCondLst>
                </p:seq>
                <p:seq concurrent="1" nextAc="seek">
                  <p:cTn id="19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2"/>
                      </p:tgtEl>
                    </p:cond>
                  </p:nextCondLst>
                </p:seq>
                <p:seq concurrent="1" nextAc="seek">
                  <p:cTn id="25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" fill="hold">
                          <p:stCondLst>
                            <p:cond delay="0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"/>
                      </p:tgtEl>
                    </p:cond>
                  </p:nextCondLst>
                </p:seq>
                <p:seq concurrent="1" nextAc="seek">
                  <p:cTn id="31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2" fill="hold">
                          <p:stCondLst>
                            <p:cond delay="0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4"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9133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http://i.imgur.com/kPfzqmK.gif"/>
          <p:cNvPicPr>
            <a:picLocks noChangeAspect="1" noChangeArrowheads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1604" y="643466"/>
            <a:ext cx="8448791" cy="4752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80BA3F1C-F094-42A8-B55F-CC894532161C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5534025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So, VR is kind of hot nowadays.</a:t>
            </a:r>
          </a:p>
        </p:txBody>
      </p:sp>
    </p:spTree>
    <p:extLst>
      <p:ext uri="{BB962C8B-B14F-4D97-AF65-F5344CB8AC3E}">
        <p14:creationId xmlns:p14="http://schemas.microsoft.com/office/powerpoint/2010/main" val="223664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0" y="1208680"/>
            <a:ext cx="12192000" cy="5567808"/>
            <a:chOff x="0" y="1208680"/>
            <a:chExt cx="12192000" cy="5567808"/>
          </a:xfrm>
        </p:grpSpPr>
        <p:cxnSp>
          <p:nvCxnSpPr>
            <p:cNvPr id="57" name="Straight Connector 56"/>
            <p:cNvCxnSpPr/>
            <p:nvPr/>
          </p:nvCxnSpPr>
          <p:spPr>
            <a:xfrm flipH="1">
              <a:off x="0" y="2512375"/>
              <a:ext cx="121920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4470" y="2143043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4470" y="2511922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659" y="1208680"/>
              <a:ext cx="10658682" cy="556780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063101" y="193017"/>
            <a:ext cx="8065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Visual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5B9BD5"/>
                </a:solidFill>
              </a:rPr>
              <a:t>Cloud</a:t>
            </a:r>
            <a:r>
              <a:rPr lang="en-US" sz="6000" dirty="0"/>
              <a:t>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6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3101" y="193017"/>
            <a:ext cx="8065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Visual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5B9BD5"/>
                </a:solidFill>
              </a:rPr>
              <a:t>Cloud</a:t>
            </a:r>
            <a:r>
              <a:rPr lang="en-US" sz="6000" dirty="0"/>
              <a:t>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1208680"/>
            <a:ext cx="12192000" cy="5567808"/>
            <a:chOff x="0" y="1208680"/>
            <a:chExt cx="12192000" cy="5567808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0" y="2512375"/>
              <a:ext cx="121920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4470" y="2143043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70" y="2511922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659" y="1208680"/>
              <a:ext cx="10658682" cy="5567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546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83" y="5204672"/>
            <a:ext cx="880972" cy="4489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70" y="2842168"/>
            <a:ext cx="5400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Techniques: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8752" y="3516349"/>
            <a:ext cx="94766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Render out-of-frame adaptive video in lower resolution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Similar to techniques in </a:t>
            </a:r>
            <a:r>
              <a:rPr lang="en-US" sz="2800" b="1" dirty="0">
                <a:solidFill>
                  <a:srgbClr val="5B9BD5"/>
                </a:solidFill>
              </a:rPr>
              <a:t>tiled web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Predict</a:t>
            </a:r>
            <a:r>
              <a:rPr lang="en-US" sz="2800" dirty="0"/>
              <a:t> future viewer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Store video tiles to optimize for the above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Built using           , a multidimensional array store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2516" y="193017"/>
            <a:ext cx="9546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Visual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5B9BD5"/>
                </a:solidFill>
              </a:rPr>
              <a:t>Cloud</a:t>
            </a:r>
            <a:r>
              <a:rPr lang="en-US" sz="6000" dirty="0"/>
              <a:t> Storage Manager</a:t>
            </a:r>
          </a:p>
        </p:txBody>
      </p:sp>
      <p:pic>
        <p:nvPicPr>
          <p:cNvPr id="2052" name="Picture 4" descr="https://wiki.earthdata.nasa.gov/download/attachments/73142768/OGC-WMTS-TilePyramid-flipped.png?version=1&amp;modificationDate=1467933417746&amp;api=v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466" y="4352925"/>
            <a:ext cx="3189572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/>
          <p:cNvSpPr/>
          <p:nvPr/>
        </p:nvSpPr>
        <p:spPr>
          <a:xfrm>
            <a:off x="7704036" y="4110020"/>
            <a:ext cx="2957382" cy="581611"/>
          </a:xfrm>
          <a:custGeom>
            <a:avLst/>
            <a:gdLst>
              <a:gd name="connsiteX0" fmla="*/ 714375 w 1035808"/>
              <a:gd name="connsiteY0" fmla="*/ 685800 h 685800"/>
              <a:gd name="connsiteX1" fmla="*/ 638175 w 1035808"/>
              <a:gd name="connsiteY1" fmla="*/ 619125 h 685800"/>
              <a:gd name="connsiteX2" fmla="*/ 1019175 w 1035808"/>
              <a:gd name="connsiteY2" fmla="*/ 381000 h 685800"/>
              <a:gd name="connsiteX3" fmla="*/ 0 w 1035808"/>
              <a:gd name="connsiteY3" fmla="*/ 0 h 685800"/>
              <a:gd name="connsiteX0" fmla="*/ 576262 w 892118"/>
              <a:gd name="connsiteY0" fmla="*/ 685800 h 685800"/>
              <a:gd name="connsiteX1" fmla="*/ 500062 w 892118"/>
              <a:gd name="connsiteY1" fmla="*/ 619125 h 685800"/>
              <a:gd name="connsiteX2" fmla="*/ 881062 w 892118"/>
              <a:gd name="connsiteY2" fmla="*/ 381000 h 685800"/>
              <a:gd name="connsiteX3" fmla="*/ 0 w 892118"/>
              <a:gd name="connsiteY3" fmla="*/ 0 h 685800"/>
              <a:gd name="connsiteX0" fmla="*/ 576262 w 892118"/>
              <a:gd name="connsiteY0" fmla="*/ 685800 h 685800"/>
              <a:gd name="connsiteX1" fmla="*/ 500062 w 892118"/>
              <a:gd name="connsiteY1" fmla="*/ 619125 h 685800"/>
              <a:gd name="connsiteX2" fmla="*/ 881062 w 892118"/>
              <a:gd name="connsiteY2" fmla="*/ 381000 h 685800"/>
              <a:gd name="connsiteX3" fmla="*/ 0 w 892118"/>
              <a:gd name="connsiteY3" fmla="*/ 0 h 685800"/>
              <a:gd name="connsiteX0" fmla="*/ 576617 w 892473"/>
              <a:gd name="connsiteY0" fmla="*/ 685800 h 685800"/>
              <a:gd name="connsiteX1" fmla="*/ 500417 w 892473"/>
              <a:gd name="connsiteY1" fmla="*/ 619125 h 685800"/>
              <a:gd name="connsiteX2" fmla="*/ 881417 w 892473"/>
              <a:gd name="connsiteY2" fmla="*/ 381000 h 685800"/>
              <a:gd name="connsiteX3" fmla="*/ 355 w 892473"/>
              <a:gd name="connsiteY3" fmla="*/ 0 h 685800"/>
              <a:gd name="connsiteX0" fmla="*/ 577283 w 893139"/>
              <a:gd name="connsiteY0" fmla="*/ 685800 h 685800"/>
              <a:gd name="connsiteX1" fmla="*/ 501083 w 893139"/>
              <a:gd name="connsiteY1" fmla="*/ 619125 h 685800"/>
              <a:gd name="connsiteX2" fmla="*/ 882083 w 893139"/>
              <a:gd name="connsiteY2" fmla="*/ 381000 h 685800"/>
              <a:gd name="connsiteX3" fmla="*/ 1021 w 893139"/>
              <a:gd name="connsiteY3" fmla="*/ 0 h 685800"/>
              <a:gd name="connsiteX0" fmla="*/ 2271360 w 2681970"/>
              <a:gd name="connsiteY0" fmla="*/ 304913 h 304913"/>
              <a:gd name="connsiteX1" fmla="*/ 2195160 w 2681970"/>
              <a:gd name="connsiteY1" fmla="*/ 238238 h 304913"/>
              <a:gd name="connsiteX2" fmla="*/ 2576160 w 2681970"/>
              <a:gd name="connsiteY2" fmla="*/ 113 h 304913"/>
              <a:gd name="connsiteX3" fmla="*/ 385 w 2681970"/>
              <a:gd name="connsiteY3" fmla="*/ 196433 h 304913"/>
              <a:gd name="connsiteX0" fmla="*/ 2270975 w 2622532"/>
              <a:gd name="connsiteY0" fmla="*/ 305814 h 305814"/>
              <a:gd name="connsiteX1" fmla="*/ 2194775 w 2622532"/>
              <a:gd name="connsiteY1" fmla="*/ 239139 h 305814"/>
              <a:gd name="connsiteX2" fmla="*/ 2575775 w 2622532"/>
              <a:gd name="connsiteY2" fmla="*/ 1014 h 305814"/>
              <a:gd name="connsiteX3" fmla="*/ 961434 w 2622532"/>
              <a:gd name="connsiteY3" fmla="*/ 155024 h 305814"/>
              <a:gd name="connsiteX4" fmla="*/ 0 w 2622532"/>
              <a:gd name="connsiteY4" fmla="*/ 197334 h 305814"/>
              <a:gd name="connsiteX0" fmla="*/ 2270975 w 2624007"/>
              <a:gd name="connsiteY0" fmla="*/ 312994 h 581203"/>
              <a:gd name="connsiteX1" fmla="*/ 2194775 w 2624007"/>
              <a:gd name="connsiteY1" fmla="*/ 246319 h 581203"/>
              <a:gd name="connsiteX2" fmla="*/ 2575775 w 2624007"/>
              <a:gd name="connsiteY2" fmla="*/ 8194 h 581203"/>
              <a:gd name="connsiteX3" fmla="*/ 935362 w 2624007"/>
              <a:gd name="connsiteY3" fmla="*/ 579364 h 581203"/>
              <a:gd name="connsiteX4" fmla="*/ 0 w 2624007"/>
              <a:gd name="connsiteY4" fmla="*/ 204514 h 581203"/>
              <a:gd name="connsiteX0" fmla="*/ 2270975 w 2624007"/>
              <a:gd name="connsiteY0" fmla="*/ 312994 h 581203"/>
              <a:gd name="connsiteX1" fmla="*/ 2194775 w 2624007"/>
              <a:gd name="connsiteY1" fmla="*/ 246319 h 581203"/>
              <a:gd name="connsiteX2" fmla="*/ 2575775 w 2624007"/>
              <a:gd name="connsiteY2" fmla="*/ 8194 h 581203"/>
              <a:gd name="connsiteX3" fmla="*/ 935362 w 2624007"/>
              <a:gd name="connsiteY3" fmla="*/ 579364 h 581203"/>
              <a:gd name="connsiteX4" fmla="*/ 0 w 2624007"/>
              <a:gd name="connsiteY4" fmla="*/ 204514 h 581203"/>
              <a:gd name="connsiteX0" fmla="*/ 2270975 w 2624007"/>
              <a:gd name="connsiteY0" fmla="*/ 312994 h 581553"/>
              <a:gd name="connsiteX1" fmla="*/ 2194775 w 2624007"/>
              <a:gd name="connsiteY1" fmla="*/ 246319 h 581553"/>
              <a:gd name="connsiteX2" fmla="*/ 2575775 w 2624007"/>
              <a:gd name="connsiteY2" fmla="*/ 8194 h 581553"/>
              <a:gd name="connsiteX3" fmla="*/ 935362 w 2624007"/>
              <a:gd name="connsiteY3" fmla="*/ 579364 h 581553"/>
              <a:gd name="connsiteX4" fmla="*/ 0 w 2624007"/>
              <a:gd name="connsiteY4" fmla="*/ 204514 h 581553"/>
              <a:gd name="connsiteX0" fmla="*/ 2270975 w 2624007"/>
              <a:gd name="connsiteY0" fmla="*/ 312994 h 581553"/>
              <a:gd name="connsiteX1" fmla="*/ 2194775 w 2624007"/>
              <a:gd name="connsiteY1" fmla="*/ 246319 h 581553"/>
              <a:gd name="connsiteX2" fmla="*/ 2575775 w 2624007"/>
              <a:gd name="connsiteY2" fmla="*/ 8194 h 581553"/>
              <a:gd name="connsiteX3" fmla="*/ 935362 w 2624007"/>
              <a:gd name="connsiteY3" fmla="*/ 579364 h 581553"/>
              <a:gd name="connsiteX4" fmla="*/ 0 w 2624007"/>
              <a:gd name="connsiteY4" fmla="*/ 204514 h 581553"/>
              <a:gd name="connsiteX0" fmla="*/ 2604350 w 2957382"/>
              <a:gd name="connsiteY0" fmla="*/ 312994 h 581611"/>
              <a:gd name="connsiteX1" fmla="*/ 2528150 w 2957382"/>
              <a:gd name="connsiteY1" fmla="*/ 246319 h 581611"/>
              <a:gd name="connsiteX2" fmla="*/ 2909150 w 2957382"/>
              <a:gd name="connsiteY2" fmla="*/ 8194 h 581611"/>
              <a:gd name="connsiteX3" fmla="*/ 1268737 w 2957382"/>
              <a:gd name="connsiteY3" fmla="*/ 579364 h 581611"/>
              <a:gd name="connsiteX4" fmla="*/ 0 w 2957382"/>
              <a:gd name="connsiteY4" fmla="*/ 214039 h 58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382" h="581611">
                <a:moveTo>
                  <a:pt x="2604350" y="312994"/>
                </a:moveTo>
                <a:cubicBezTo>
                  <a:pt x="2574372" y="286432"/>
                  <a:pt x="2477350" y="297119"/>
                  <a:pt x="2528150" y="246319"/>
                </a:cubicBezTo>
                <a:cubicBezTo>
                  <a:pt x="2578950" y="195519"/>
                  <a:pt x="3119052" y="-47314"/>
                  <a:pt x="2909150" y="8194"/>
                </a:cubicBezTo>
                <a:cubicBezTo>
                  <a:pt x="2699248" y="63702"/>
                  <a:pt x="1698033" y="546644"/>
                  <a:pt x="1268737" y="579364"/>
                </a:cubicBezTo>
                <a:cubicBezTo>
                  <a:pt x="839441" y="612084"/>
                  <a:pt x="108094" y="277755"/>
                  <a:pt x="0" y="214039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084" y="6405230"/>
            <a:ext cx="529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aseline="30000" dirty="0"/>
              <a:t>* </a:t>
            </a:r>
            <a:r>
              <a:rPr lang="en-US" dirty="0"/>
              <a:t>No one looks at the ground, either (NOLAG)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6370" y="1208680"/>
            <a:ext cx="5400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Key insight: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8752" y="1920184"/>
            <a:ext cx="94766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 one looks at the sky (NOLAS)</a:t>
            </a:r>
            <a:r>
              <a:rPr lang="en-US" sz="2800" baseline="30000" dirty="0"/>
              <a:t>*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So, don’t render it at a high bitrate!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07141" y="2410485"/>
            <a:ext cx="2848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Static encoding doesn’t 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allow for this!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9592966" y="3028950"/>
            <a:ext cx="1066282" cy="723900"/>
          </a:xfrm>
          <a:custGeom>
            <a:avLst/>
            <a:gdLst>
              <a:gd name="connsiteX0" fmla="*/ 542925 w 1073563"/>
              <a:gd name="connsiteY0" fmla="*/ 0 h 723900"/>
              <a:gd name="connsiteX1" fmla="*/ 1057275 w 1073563"/>
              <a:gd name="connsiteY1" fmla="*/ 276225 h 723900"/>
              <a:gd name="connsiteX2" fmla="*/ 0 w 1073563"/>
              <a:gd name="connsiteY2" fmla="*/ 723900 h 723900"/>
              <a:gd name="connsiteX0" fmla="*/ 542925 w 1066282"/>
              <a:gd name="connsiteY0" fmla="*/ 0 h 723900"/>
              <a:gd name="connsiteX1" fmla="*/ 1057275 w 1066282"/>
              <a:gd name="connsiteY1" fmla="*/ 276225 h 723900"/>
              <a:gd name="connsiteX2" fmla="*/ 0 w 1066282"/>
              <a:gd name="connsiteY2" fmla="*/ 723900 h 723900"/>
              <a:gd name="connsiteX0" fmla="*/ 542925 w 1066282"/>
              <a:gd name="connsiteY0" fmla="*/ 0 h 723900"/>
              <a:gd name="connsiteX1" fmla="*/ 1057275 w 1066282"/>
              <a:gd name="connsiteY1" fmla="*/ 276225 h 723900"/>
              <a:gd name="connsiteX2" fmla="*/ 0 w 1066282"/>
              <a:gd name="connsiteY2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282" h="723900">
                <a:moveTo>
                  <a:pt x="542925" y="0"/>
                </a:moveTo>
                <a:cubicBezTo>
                  <a:pt x="526255" y="206374"/>
                  <a:pt x="1147762" y="155575"/>
                  <a:pt x="1057275" y="276225"/>
                </a:cubicBezTo>
                <a:cubicBezTo>
                  <a:pt x="966788" y="396875"/>
                  <a:pt x="502444" y="693737"/>
                  <a:pt x="0" y="723900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0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7" y="3644385"/>
            <a:ext cx="2206943" cy="26458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4720984"/>
            <a:ext cx="1985876" cy="101203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12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7" y="3644385"/>
            <a:ext cx="2206943" cy="2645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4486"/>
          <a:stretch/>
        </p:blipFill>
        <p:spPr>
          <a:xfrm>
            <a:off x="239677" y="2908998"/>
            <a:ext cx="2206943" cy="1201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432" y="3864879"/>
            <a:ext cx="1733432" cy="43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H.264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10" y="4720984"/>
            <a:ext cx="1985876" cy="1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28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7" y="3644385"/>
            <a:ext cx="2206943" cy="2645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4486"/>
          <a:stretch/>
        </p:blipFill>
        <p:spPr>
          <a:xfrm>
            <a:off x="239677" y="2908998"/>
            <a:ext cx="2206943" cy="1201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432" y="3864879"/>
            <a:ext cx="1733432" cy="43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H.264</a:t>
            </a:r>
          </a:p>
        </p:txBody>
      </p:sp>
      <p:pic>
        <p:nvPicPr>
          <p:cNvPr id="2052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1" y="115663"/>
            <a:ext cx="1659134" cy="16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/>
          <p:cNvSpPr/>
          <p:nvPr/>
        </p:nvSpPr>
        <p:spPr>
          <a:xfrm rot="5400000">
            <a:off x="1068827" y="1974859"/>
            <a:ext cx="548640" cy="7374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2683376" y="218784"/>
            <a:ext cx="682514" cy="6335400"/>
          </a:xfrm>
          <a:prstGeom prst="leftBrace">
            <a:avLst>
              <a:gd name="adj1" fmla="val 95513"/>
              <a:gd name="adj2" fmla="val 7204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466823" y="568768"/>
            <a:ext cx="8392328" cy="1234957"/>
            <a:chOff x="3466823" y="381467"/>
            <a:chExt cx="8392328" cy="1234957"/>
          </a:xfrm>
        </p:grpSpPr>
        <p:sp>
          <p:nvSpPr>
            <p:cNvPr id="17" name="Rectangle 16"/>
            <p:cNvSpPr/>
            <p:nvPr/>
          </p:nvSpPr>
          <p:spPr>
            <a:xfrm>
              <a:off x="3506135" y="381467"/>
              <a:ext cx="8353016" cy="123495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61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56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9" name="TextBox 2078"/>
          <p:cNvSpPr txBox="1"/>
          <p:nvPr/>
        </p:nvSpPr>
        <p:spPr>
          <a:xfrm>
            <a:off x="6739916" y="45548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 Video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25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10" y="4720984"/>
            <a:ext cx="1985876" cy="1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5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7" y="3644385"/>
            <a:ext cx="2206943" cy="2645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4486"/>
          <a:stretch/>
        </p:blipFill>
        <p:spPr>
          <a:xfrm>
            <a:off x="239677" y="2908998"/>
            <a:ext cx="2206943" cy="1201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432" y="3864879"/>
            <a:ext cx="1733432" cy="43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H.264</a:t>
            </a:r>
          </a:p>
        </p:txBody>
      </p:sp>
      <p:pic>
        <p:nvPicPr>
          <p:cNvPr id="2052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1" y="115663"/>
            <a:ext cx="1659134" cy="16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/>
          <p:cNvSpPr/>
          <p:nvPr/>
        </p:nvSpPr>
        <p:spPr>
          <a:xfrm rot="5400000">
            <a:off x="1068827" y="1974859"/>
            <a:ext cx="548640" cy="7374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2683376" y="218784"/>
            <a:ext cx="682514" cy="6335400"/>
          </a:xfrm>
          <a:prstGeom prst="leftBrace">
            <a:avLst>
              <a:gd name="adj1" fmla="val 95513"/>
              <a:gd name="adj2" fmla="val 7204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466823" y="568768"/>
            <a:ext cx="8392328" cy="1234957"/>
            <a:chOff x="3466823" y="381467"/>
            <a:chExt cx="8392328" cy="1234957"/>
          </a:xfrm>
        </p:grpSpPr>
        <p:sp>
          <p:nvSpPr>
            <p:cNvPr id="17" name="Rectangle 16"/>
            <p:cNvSpPr/>
            <p:nvPr/>
          </p:nvSpPr>
          <p:spPr>
            <a:xfrm>
              <a:off x="3506135" y="381467"/>
              <a:ext cx="8353016" cy="123495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61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56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H="1">
            <a:off x="5164313" y="568768"/>
            <a:ext cx="10745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47341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17944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188547" y="568768"/>
            <a:ext cx="0" cy="124672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blipFill>
                <a:blip r:embed="rId8"/>
                <a:stretch>
                  <a:fillRect l="-540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9" name="TextBox 2078"/>
          <p:cNvSpPr txBox="1"/>
          <p:nvPr/>
        </p:nvSpPr>
        <p:spPr>
          <a:xfrm>
            <a:off x="4836062" y="45548"/>
            <a:ext cx="569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Segmented Adaptive Streaming Video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26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10" y="4720984"/>
            <a:ext cx="1985876" cy="1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8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506135" y="568768"/>
            <a:ext cx="1658178" cy="12349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752605" y="2884450"/>
            <a:ext cx="2530027" cy="2075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7" y="3644385"/>
            <a:ext cx="2206943" cy="2645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4486"/>
          <a:stretch/>
        </p:blipFill>
        <p:spPr>
          <a:xfrm>
            <a:off x="239677" y="2908998"/>
            <a:ext cx="2206943" cy="1201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432" y="3864879"/>
            <a:ext cx="1733432" cy="43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H.264</a:t>
            </a:r>
          </a:p>
        </p:txBody>
      </p:sp>
      <p:pic>
        <p:nvPicPr>
          <p:cNvPr id="2052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1" y="115663"/>
            <a:ext cx="1659134" cy="16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/>
          <p:cNvSpPr/>
          <p:nvPr/>
        </p:nvSpPr>
        <p:spPr>
          <a:xfrm rot="5400000">
            <a:off x="1068827" y="1974859"/>
            <a:ext cx="548640" cy="7374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2683376" y="218784"/>
            <a:ext cx="682514" cy="6335400"/>
          </a:xfrm>
          <a:prstGeom prst="leftBrace">
            <a:avLst>
              <a:gd name="adj1" fmla="val 95513"/>
              <a:gd name="adj2" fmla="val 7204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466823" y="568768"/>
            <a:ext cx="8392328" cy="1234957"/>
            <a:chOff x="3466823" y="381467"/>
            <a:chExt cx="8392328" cy="1234957"/>
          </a:xfrm>
        </p:grpSpPr>
        <p:sp>
          <p:nvSpPr>
            <p:cNvPr id="17" name="Rectangle 16"/>
            <p:cNvSpPr/>
            <p:nvPr/>
          </p:nvSpPr>
          <p:spPr>
            <a:xfrm>
              <a:off x="3506135" y="381467"/>
              <a:ext cx="8353016" cy="123495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61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56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H="1">
            <a:off x="5164313" y="568768"/>
            <a:ext cx="10745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47341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17944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188547" y="568768"/>
            <a:ext cx="0" cy="124672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blipFill>
                <a:blip r:embed="rId8"/>
                <a:stretch>
                  <a:fillRect l="-540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5780939" y="5088260"/>
            <a:ext cx="684398" cy="62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352474" y="5677458"/>
                <a:ext cx="830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74" y="5677458"/>
                <a:ext cx="830677" cy="369332"/>
              </a:xfrm>
              <a:prstGeom prst="rect">
                <a:avLst/>
              </a:prstGeom>
              <a:blipFill>
                <a:blip r:embed="rId9"/>
                <a:stretch>
                  <a:fillRect l="-58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374941" y="4779762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941" y="4779762"/>
                <a:ext cx="4355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/>
          <p:cNvSpPr/>
          <p:nvPr/>
        </p:nvSpPr>
        <p:spPr>
          <a:xfrm>
            <a:off x="3501758" y="3141048"/>
            <a:ext cx="2530027" cy="2075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50912" y="3397647"/>
            <a:ext cx="2530027" cy="2075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506136" y="1893971"/>
            <a:ext cx="1658178" cy="838221"/>
            <a:chOff x="3506136" y="1779668"/>
            <a:chExt cx="1658178" cy="838221"/>
          </a:xfrm>
        </p:grpSpPr>
        <p:sp>
          <p:nvSpPr>
            <p:cNvPr id="32" name="Arrow: Right 31"/>
            <p:cNvSpPr/>
            <p:nvPr/>
          </p:nvSpPr>
          <p:spPr>
            <a:xfrm rot="5400000">
              <a:off x="4022636" y="2086546"/>
              <a:ext cx="627164" cy="435522"/>
            </a:xfrm>
            <a:prstGeom prst="rightArrow">
              <a:avLst>
                <a:gd name="adj1" fmla="val 8327"/>
                <a:gd name="adj2" fmla="val 6673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eft Brace 35"/>
            <p:cNvSpPr/>
            <p:nvPr/>
          </p:nvSpPr>
          <p:spPr>
            <a:xfrm rot="16200000">
              <a:off x="4203942" y="1081862"/>
              <a:ext cx="262566" cy="1658178"/>
            </a:xfrm>
            <a:prstGeom prst="leftBrace">
              <a:avLst>
                <a:gd name="adj1" fmla="val 36912"/>
                <a:gd name="adj2" fmla="val 5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27</a:t>
            </a:fld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210" y="4720984"/>
            <a:ext cx="1985876" cy="10120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36062" y="45548"/>
            <a:ext cx="569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Segmented Adaptive Streaming Video</a:t>
            </a:r>
          </a:p>
        </p:txBody>
      </p:sp>
    </p:spTree>
    <p:extLst>
      <p:ext uri="{BB962C8B-B14F-4D97-AF65-F5344CB8AC3E}">
        <p14:creationId xmlns:p14="http://schemas.microsoft.com/office/powerpoint/2010/main" val="1871278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506135" y="568768"/>
            <a:ext cx="1658178" cy="12349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752605" y="2884450"/>
            <a:ext cx="2530027" cy="2075632"/>
            <a:chOff x="3365889" y="3397647"/>
            <a:chExt cx="2530027" cy="2075632"/>
          </a:xfrm>
        </p:grpSpPr>
        <p:sp>
          <p:nvSpPr>
            <p:cNvPr id="83" name="Rectangle 82"/>
            <p:cNvSpPr/>
            <p:nvPr/>
          </p:nvSpPr>
          <p:spPr>
            <a:xfrm>
              <a:off x="3365889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9839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30903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65890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391874" y="4768344"/>
              <a:ext cx="2504042" cy="1305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263410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7" y="3644385"/>
            <a:ext cx="2206943" cy="2645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4486"/>
          <a:stretch/>
        </p:blipFill>
        <p:spPr>
          <a:xfrm>
            <a:off x="239677" y="2908998"/>
            <a:ext cx="2206943" cy="1201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432" y="3864879"/>
            <a:ext cx="1733432" cy="43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H.264</a:t>
            </a:r>
          </a:p>
        </p:txBody>
      </p:sp>
      <p:pic>
        <p:nvPicPr>
          <p:cNvPr id="2052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1" y="115663"/>
            <a:ext cx="1659134" cy="16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/>
          <p:cNvSpPr/>
          <p:nvPr/>
        </p:nvSpPr>
        <p:spPr>
          <a:xfrm rot="5400000">
            <a:off x="1068827" y="1974859"/>
            <a:ext cx="548640" cy="7374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2683376" y="218784"/>
            <a:ext cx="682514" cy="6335400"/>
          </a:xfrm>
          <a:prstGeom prst="leftBrace">
            <a:avLst>
              <a:gd name="adj1" fmla="val 95513"/>
              <a:gd name="adj2" fmla="val 7204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466823" y="568768"/>
            <a:ext cx="8392328" cy="1234957"/>
            <a:chOff x="3466823" y="381467"/>
            <a:chExt cx="8392328" cy="1234957"/>
          </a:xfrm>
        </p:grpSpPr>
        <p:sp>
          <p:nvSpPr>
            <p:cNvPr id="17" name="Rectangle 16"/>
            <p:cNvSpPr/>
            <p:nvPr/>
          </p:nvSpPr>
          <p:spPr>
            <a:xfrm>
              <a:off x="3506135" y="381467"/>
              <a:ext cx="8353016" cy="123495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61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56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H="1">
            <a:off x="5164313" y="568768"/>
            <a:ext cx="10745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47341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17944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188547" y="568768"/>
            <a:ext cx="0" cy="124672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blipFill>
                <a:blip r:embed="rId9"/>
                <a:stretch>
                  <a:fillRect l="-540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5780939" y="5088260"/>
            <a:ext cx="684398" cy="62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352474" y="5677458"/>
                <a:ext cx="830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74" y="5677458"/>
                <a:ext cx="830677" cy="369332"/>
              </a:xfrm>
              <a:prstGeom prst="rect">
                <a:avLst/>
              </a:prstGeom>
              <a:blipFill>
                <a:blip r:embed="rId10"/>
                <a:stretch>
                  <a:fillRect l="-58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374941" y="4779762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941" y="4779762"/>
                <a:ext cx="4355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/>
          <p:cNvGrpSpPr/>
          <p:nvPr/>
        </p:nvGrpSpPr>
        <p:grpSpPr>
          <a:xfrm>
            <a:off x="3501758" y="3141048"/>
            <a:ext cx="2530027" cy="2075632"/>
            <a:chOff x="3365889" y="3397647"/>
            <a:chExt cx="2530027" cy="2075632"/>
          </a:xfrm>
        </p:grpSpPr>
        <p:sp>
          <p:nvSpPr>
            <p:cNvPr id="76" name="Rectangle 75"/>
            <p:cNvSpPr/>
            <p:nvPr/>
          </p:nvSpPr>
          <p:spPr>
            <a:xfrm>
              <a:off x="3365889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99839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630903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365890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391874" y="4768344"/>
              <a:ext cx="2504042" cy="1305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263410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4" name="Group 2063"/>
          <p:cNvGrpSpPr/>
          <p:nvPr/>
        </p:nvGrpSpPr>
        <p:grpSpPr>
          <a:xfrm>
            <a:off x="3250912" y="3397647"/>
            <a:ext cx="2530027" cy="2075632"/>
            <a:chOff x="3365889" y="3397647"/>
            <a:chExt cx="2530027" cy="2075632"/>
          </a:xfrm>
        </p:grpSpPr>
        <p:sp>
          <p:nvSpPr>
            <p:cNvPr id="25" name="Rectangle 24"/>
            <p:cNvSpPr/>
            <p:nvPr/>
          </p:nvSpPr>
          <p:spPr>
            <a:xfrm>
              <a:off x="3365889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399839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630903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3365890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3391874" y="4768344"/>
              <a:ext cx="2504042" cy="1305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263410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3506136" y="1893971"/>
            <a:ext cx="1658178" cy="838221"/>
            <a:chOff x="3506136" y="1779668"/>
            <a:chExt cx="1658178" cy="838221"/>
          </a:xfrm>
        </p:grpSpPr>
        <p:sp>
          <p:nvSpPr>
            <p:cNvPr id="32" name="Arrow: Right 31"/>
            <p:cNvSpPr/>
            <p:nvPr/>
          </p:nvSpPr>
          <p:spPr>
            <a:xfrm rot="5400000">
              <a:off x="4022636" y="2086546"/>
              <a:ext cx="627164" cy="435522"/>
            </a:xfrm>
            <a:prstGeom prst="rightArrow">
              <a:avLst>
                <a:gd name="adj1" fmla="val 8327"/>
                <a:gd name="adj2" fmla="val 6673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eft Brace 35"/>
            <p:cNvSpPr/>
            <p:nvPr/>
          </p:nvSpPr>
          <p:spPr>
            <a:xfrm rot="16200000">
              <a:off x="4203942" y="1081862"/>
              <a:ext cx="262566" cy="1658178"/>
            </a:xfrm>
            <a:prstGeom prst="leftBrace">
              <a:avLst>
                <a:gd name="adj1" fmla="val 36912"/>
                <a:gd name="adj2" fmla="val 5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28</a:t>
            </a:fld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210" y="4720984"/>
            <a:ext cx="1985876" cy="101203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836062" y="45548"/>
            <a:ext cx="569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Segmented Adaptive Streaming Video</a:t>
            </a:r>
          </a:p>
        </p:txBody>
      </p:sp>
    </p:spTree>
    <p:extLst>
      <p:ext uri="{BB962C8B-B14F-4D97-AF65-F5344CB8AC3E}">
        <p14:creationId xmlns:p14="http://schemas.microsoft.com/office/powerpoint/2010/main" val="1820777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506135" y="568768"/>
            <a:ext cx="1658178" cy="12349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752605" y="2884450"/>
            <a:ext cx="2530027" cy="2075632"/>
            <a:chOff x="3365889" y="3397647"/>
            <a:chExt cx="2530027" cy="2075632"/>
          </a:xfrm>
        </p:grpSpPr>
        <p:sp>
          <p:nvSpPr>
            <p:cNvPr id="83" name="Rectangle 82"/>
            <p:cNvSpPr/>
            <p:nvPr/>
          </p:nvSpPr>
          <p:spPr>
            <a:xfrm>
              <a:off x="3365889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9839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30903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65890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391874" y="4768344"/>
              <a:ext cx="2504042" cy="1305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263410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7" y="3644385"/>
            <a:ext cx="2206943" cy="2645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4486"/>
          <a:stretch/>
        </p:blipFill>
        <p:spPr>
          <a:xfrm>
            <a:off x="239677" y="2908998"/>
            <a:ext cx="2206943" cy="1201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432" y="3864879"/>
            <a:ext cx="1733432" cy="43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H.264</a:t>
            </a:r>
          </a:p>
        </p:txBody>
      </p:sp>
      <p:pic>
        <p:nvPicPr>
          <p:cNvPr id="2052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1" y="115663"/>
            <a:ext cx="1659134" cy="16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/>
          <p:cNvSpPr/>
          <p:nvPr/>
        </p:nvSpPr>
        <p:spPr>
          <a:xfrm rot="5400000">
            <a:off x="1068827" y="1974859"/>
            <a:ext cx="548640" cy="7374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2683376" y="218784"/>
            <a:ext cx="682514" cy="6335400"/>
          </a:xfrm>
          <a:prstGeom prst="leftBrace">
            <a:avLst>
              <a:gd name="adj1" fmla="val 95513"/>
              <a:gd name="adj2" fmla="val 7204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466823" y="568768"/>
            <a:ext cx="8392328" cy="1234957"/>
            <a:chOff x="3466823" y="381467"/>
            <a:chExt cx="8392328" cy="1234957"/>
          </a:xfrm>
        </p:grpSpPr>
        <p:sp>
          <p:nvSpPr>
            <p:cNvPr id="17" name="Rectangle 16"/>
            <p:cNvSpPr/>
            <p:nvPr/>
          </p:nvSpPr>
          <p:spPr>
            <a:xfrm>
              <a:off x="3506135" y="381467"/>
              <a:ext cx="8353016" cy="123495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61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56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H="1">
            <a:off x="5164313" y="568768"/>
            <a:ext cx="10745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47341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17944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188547" y="568768"/>
            <a:ext cx="0" cy="124672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blipFill>
                <a:blip r:embed="rId8"/>
                <a:stretch>
                  <a:fillRect l="-540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5780939" y="5088260"/>
            <a:ext cx="684398" cy="62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352474" y="5677458"/>
                <a:ext cx="830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74" y="5677458"/>
                <a:ext cx="830677" cy="369332"/>
              </a:xfrm>
              <a:prstGeom prst="rect">
                <a:avLst/>
              </a:prstGeom>
              <a:blipFill>
                <a:blip r:embed="rId9"/>
                <a:stretch>
                  <a:fillRect l="-58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374941" y="4779762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941" y="4779762"/>
                <a:ext cx="4355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5657062" y="2889493"/>
            <a:ext cx="618634" cy="685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3501758" y="3141048"/>
            <a:ext cx="2530027" cy="2075632"/>
            <a:chOff x="3365889" y="3397647"/>
            <a:chExt cx="2530027" cy="2075632"/>
          </a:xfrm>
        </p:grpSpPr>
        <p:sp>
          <p:nvSpPr>
            <p:cNvPr id="76" name="Rectangle 75"/>
            <p:cNvSpPr/>
            <p:nvPr/>
          </p:nvSpPr>
          <p:spPr>
            <a:xfrm>
              <a:off x="3365889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99839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630903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365890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391874" y="4768344"/>
              <a:ext cx="2504042" cy="1305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263410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>
          <a:xfrm>
            <a:off x="5411697" y="3146092"/>
            <a:ext cx="618634" cy="685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4" name="Group 2063"/>
          <p:cNvGrpSpPr/>
          <p:nvPr/>
        </p:nvGrpSpPr>
        <p:grpSpPr>
          <a:xfrm>
            <a:off x="3250912" y="3397647"/>
            <a:ext cx="2530027" cy="2075632"/>
            <a:chOff x="3365889" y="3397647"/>
            <a:chExt cx="2530027" cy="2075632"/>
          </a:xfrm>
        </p:grpSpPr>
        <p:sp>
          <p:nvSpPr>
            <p:cNvPr id="25" name="Rectangle 24"/>
            <p:cNvSpPr/>
            <p:nvPr/>
          </p:nvSpPr>
          <p:spPr>
            <a:xfrm>
              <a:off x="3365889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399839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630903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3365890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3391874" y="4768344"/>
              <a:ext cx="2504042" cy="1305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263410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5155369" y="3400190"/>
            <a:ext cx="622849" cy="678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506136" y="1893971"/>
            <a:ext cx="1658178" cy="838221"/>
            <a:chOff x="3506136" y="1779668"/>
            <a:chExt cx="1658178" cy="838221"/>
          </a:xfrm>
        </p:grpSpPr>
        <p:sp>
          <p:nvSpPr>
            <p:cNvPr id="32" name="Arrow: Right 31"/>
            <p:cNvSpPr/>
            <p:nvPr/>
          </p:nvSpPr>
          <p:spPr>
            <a:xfrm rot="5400000">
              <a:off x="4022636" y="2086546"/>
              <a:ext cx="627164" cy="435522"/>
            </a:xfrm>
            <a:prstGeom prst="rightArrow">
              <a:avLst>
                <a:gd name="adj1" fmla="val 8327"/>
                <a:gd name="adj2" fmla="val 6673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eft Brace 35"/>
            <p:cNvSpPr/>
            <p:nvPr/>
          </p:nvSpPr>
          <p:spPr>
            <a:xfrm rot="16200000">
              <a:off x="4203942" y="1081862"/>
              <a:ext cx="262566" cy="1658178"/>
            </a:xfrm>
            <a:prstGeom prst="leftBrace">
              <a:avLst>
                <a:gd name="adj1" fmla="val 36912"/>
                <a:gd name="adj2" fmla="val 5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 rot="16200000">
            <a:off x="6330086" y="3075430"/>
            <a:ext cx="1220422" cy="838466"/>
            <a:chOff x="3506135" y="1779669"/>
            <a:chExt cx="1220422" cy="838466"/>
          </a:xfrm>
        </p:grpSpPr>
        <p:sp>
          <p:nvSpPr>
            <p:cNvPr id="98" name="Arrow: Right 97"/>
            <p:cNvSpPr/>
            <p:nvPr/>
          </p:nvSpPr>
          <p:spPr>
            <a:xfrm rot="5400000">
              <a:off x="3797815" y="2086792"/>
              <a:ext cx="627164" cy="435522"/>
            </a:xfrm>
            <a:prstGeom prst="rightArrow">
              <a:avLst>
                <a:gd name="adj1" fmla="val 8327"/>
                <a:gd name="adj2" fmla="val 6673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Left Brace 98"/>
            <p:cNvSpPr/>
            <p:nvPr/>
          </p:nvSpPr>
          <p:spPr>
            <a:xfrm rot="16200000">
              <a:off x="3985063" y="1300741"/>
              <a:ext cx="262566" cy="1220422"/>
            </a:xfrm>
            <a:prstGeom prst="leftBrace">
              <a:avLst>
                <a:gd name="adj1" fmla="val 36912"/>
                <a:gd name="adj2" fmla="val 5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7509129" y="2712508"/>
            <a:ext cx="618634" cy="6851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7509129" y="3659795"/>
            <a:ext cx="618634" cy="6851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504914" y="4607082"/>
            <a:ext cx="622849" cy="6785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/>
          <a:srcRect l="29760" t="28779" r="40226" b="28779"/>
          <a:stretch/>
        </p:blipFill>
        <p:spPr>
          <a:xfrm>
            <a:off x="7655317" y="5402540"/>
            <a:ext cx="322042" cy="4088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29</a:t>
            </a:fld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210" y="4720984"/>
            <a:ext cx="1985876" cy="101203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836062" y="45548"/>
            <a:ext cx="569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Segmented Adaptive Streaming Video</a:t>
            </a:r>
          </a:p>
        </p:txBody>
      </p:sp>
    </p:spTree>
    <p:extLst>
      <p:ext uri="{BB962C8B-B14F-4D97-AF65-F5344CB8AC3E}">
        <p14:creationId xmlns:p14="http://schemas.microsoft.com/office/powerpoint/2010/main" val="412230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80BA3F1C-F094-42A8-B55F-CC894532161C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2413777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But what does this have to do with databases?</a:t>
            </a:r>
          </a:p>
        </p:txBody>
      </p:sp>
    </p:spTree>
    <p:extLst>
      <p:ext uri="{BB962C8B-B14F-4D97-AF65-F5344CB8AC3E}">
        <p14:creationId xmlns:p14="http://schemas.microsoft.com/office/powerpoint/2010/main" val="232316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506135" y="568768"/>
            <a:ext cx="1658178" cy="12349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752605" y="2884450"/>
            <a:ext cx="2530027" cy="2075632"/>
            <a:chOff x="3365889" y="3397647"/>
            <a:chExt cx="2530027" cy="2075632"/>
          </a:xfrm>
        </p:grpSpPr>
        <p:sp>
          <p:nvSpPr>
            <p:cNvPr id="83" name="Rectangle 82"/>
            <p:cNvSpPr/>
            <p:nvPr/>
          </p:nvSpPr>
          <p:spPr>
            <a:xfrm>
              <a:off x="3365889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9839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30903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65890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391874" y="4768344"/>
              <a:ext cx="2504042" cy="1305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263410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7" y="3644385"/>
            <a:ext cx="2206943" cy="2645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4486"/>
          <a:stretch/>
        </p:blipFill>
        <p:spPr>
          <a:xfrm>
            <a:off x="239677" y="2908998"/>
            <a:ext cx="2206943" cy="1201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432" y="3864879"/>
            <a:ext cx="1733432" cy="43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H.264</a:t>
            </a:r>
          </a:p>
        </p:txBody>
      </p:sp>
      <p:pic>
        <p:nvPicPr>
          <p:cNvPr id="2052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1" y="115663"/>
            <a:ext cx="1659134" cy="16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/>
          <p:cNvSpPr/>
          <p:nvPr/>
        </p:nvSpPr>
        <p:spPr>
          <a:xfrm rot="5400000">
            <a:off x="1068827" y="1974859"/>
            <a:ext cx="548640" cy="7374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2683376" y="218784"/>
            <a:ext cx="682514" cy="6335400"/>
          </a:xfrm>
          <a:prstGeom prst="leftBrace">
            <a:avLst>
              <a:gd name="adj1" fmla="val 95513"/>
              <a:gd name="adj2" fmla="val 7204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466823" y="568768"/>
            <a:ext cx="8392328" cy="1234957"/>
            <a:chOff x="3466823" y="381467"/>
            <a:chExt cx="8392328" cy="1234957"/>
          </a:xfrm>
        </p:grpSpPr>
        <p:sp>
          <p:nvSpPr>
            <p:cNvPr id="17" name="Rectangle 16"/>
            <p:cNvSpPr/>
            <p:nvPr/>
          </p:nvSpPr>
          <p:spPr>
            <a:xfrm>
              <a:off x="3506135" y="381467"/>
              <a:ext cx="8353016" cy="123495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823" y="1247092"/>
                  <a:ext cx="83067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61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690" y="1247092"/>
                  <a:ext cx="8394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56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H="1">
            <a:off x="5164313" y="568768"/>
            <a:ext cx="10745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47341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17944" y="568768"/>
            <a:ext cx="0" cy="123495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188547" y="568768"/>
            <a:ext cx="0" cy="124672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13" y="1434393"/>
                <a:ext cx="900375" cy="369332"/>
              </a:xfrm>
              <a:prstGeom prst="rect">
                <a:avLst/>
              </a:prstGeom>
              <a:blipFill>
                <a:blip r:embed="rId8"/>
                <a:stretch>
                  <a:fillRect l="-540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5780939" y="5088260"/>
            <a:ext cx="684398" cy="62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352474" y="5677458"/>
                <a:ext cx="830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74" y="5677458"/>
                <a:ext cx="830677" cy="369332"/>
              </a:xfrm>
              <a:prstGeom prst="rect">
                <a:avLst/>
              </a:prstGeom>
              <a:blipFill>
                <a:blip r:embed="rId9"/>
                <a:stretch>
                  <a:fillRect l="-58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374941" y="4779762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941" y="4779762"/>
                <a:ext cx="4355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5657062" y="2889493"/>
            <a:ext cx="618634" cy="685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3501758" y="3141048"/>
            <a:ext cx="2530027" cy="2075632"/>
            <a:chOff x="3365889" y="3397647"/>
            <a:chExt cx="2530027" cy="2075632"/>
          </a:xfrm>
        </p:grpSpPr>
        <p:sp>
          <p:nvSpPr>
            <p:cNvPr id="76" name="Rectangle 75"/>
            <p:cNvSpPr/>
            <p:nvPr/>
          </p:nvSpPr>
          <p:spPr>
            <a:xfrm>
              <a:off x="3365889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99839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630903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365890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391874" y="4768344"/>
              <a:ext cx="2504042" cy="1305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263410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>
          <a:xfrm>
            <a:off x="5411697" y="3146092"/>
            <a:ext cx="618634" cy="685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4" name="Group 2063"/>
          <p:cNvGrpSpPr/>
          <p:nvPr/>
        </p:nvGrpSpPr>
        <p:grpSpPr>
          <a:xfrm>
            <a:off x="3250912" y="3397647"/>
            <a:ext cx="2530027" cy="2075632"/>
            <a:chOff x="3365889" y="3397647"/>
            <a:chExt cx="2530027" cy="2075632"/>
          </a:xfrm>
        </p:grpSpPr>
        <p:sp>
          <p:nvSpPr>
            <p:cNvPr id="25" name="Rectangle 24"/>
            <p:cNvSpPr/>
            <p:nvPr/>
          </p:nvSpPr>
          <p:spPr>
            <a:xfrm>
              <a:off x="3365889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399839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630903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3365890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3391874" y="4768344"/>
              <a:ext cx="2504042" cy="1305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263410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5155369" y="3400190"/>
            <a:ext cx="622849" cy="678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506136" y="1893971"/>
            <a:ext cx="1658178" cy="838221"/>
            <a:chOff x="3506136" y="1779668"/>
            <a:chExt cx="1658178" cy="838221"/>
          </a:xfrm>
        </p:grpSpPr>
        <p:sp>
          <p:nvSpPr>
            <p:cNvPr id="32" name="Arrow: Right 31"/>
            <p:cNvSpPr/>
            <p:nvPr/>
          </p:nvSpPr>
          <p:spPr>
            <a:xfrm rot="5400000">
              <a:off x="4022636" y="2086546"/>
              <a:ext cx="627164" cy="435522"/>
            </a:xfrm>
            <a:prstGeom prst="rightArrow">
              <a:avLst>
                <a:gd name="adj1" fmla="val 8327"/>
                <a:gd name="adj2" fmla="val 6673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eft Brace 35"/>
            <p:cNvSpPr/>
            <p:nvPr/>
          </p:nvSpPr>
          <p:spPr>
            <a:xfrm rot="16200000">
              <a:off x="4203942" y="1081862"/>
              <a:ext cx="262566" cy="1658178"/>
            </a:xfrm>
            <a:prstGeom prst="leftBrace">
              <a:avLst>
                <a:gd name="adj1" fmla="val 36912"/>
                <a:gd name="adj2" fmla="val 5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 rot="16200000">
            <a:off x="6330086" y="3075430"/>
            <a:ext cx="1220422" cy="838466"/>
            <a:chOff x="3506135" y="1779669"/>
            <a:chExt cx="1220422" cy="838466"/>
          </a:xfrm>
        </p:grpSpPr>
        <p:sp>
          <p:nvSpPr>
            <p:cNvPr id="98" name="Arrow: Right 97"/>
            <p:cNvSpPr/>
            <p:nvPr/>
          </p:nvSpPr>
          <p:spPr>
            <a:xfrm rot="5400000">
              <a:off x="3797815" y="2086792"/>
              <a:ext cx="627164" cy="435522"/>
            </a:xfrm>
            <a:prstGeom prst="rightArrow">
              <a:avLst>
                <a:gd name="adj1" fmla="val 8327"/>
                <a:gd name="adj2" fmla="val 6673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Left Brace 98"/>
            <p:cNvSpPr/>
            <p:nvPr/>
          </p:nvSpPr>
          <p:spPr>
            <a:xfrm rot="16200000">
              <a:off x="3985063" y="1300741"/>
              <a:ext cx="262566" cy="1220422"/>
            </a:xfrm>
            <a:prstGeom prst="leftBrace">
              <a:avLst>
                <a:gd name="adj1" fmla="val 36912"/>
                <a:gd name="adj2" fmla="val 5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7509129" y="2712508"/>
            <a:ext cx="618634" cy="6851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7509129" y="3659795"/>
            <a:ext cx="618634" cy="6851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504914" y="4607082"/>
            <a:ext cx="622849" cy="6785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141636" y="2874481"/>
            <a:ext cx="107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Keyframe</a:t>
            </a:r>
          </a:p>
        </p:txBody>
      </p:sp>
      <p:grpSp>
        <p:nvGrpSpPr>
          <p:cNvPr id="109" name="Group 108"/>
          <p:cNvGrpSpPr/>
          <p:nvPr/>
        </p:nvGrpSpPr>
        <p:grpSpPr>
          <a:xfrm rot="16200000">
            <a:off x="7998028" y="3998015"/>
            <a:ext cx="3233256" cy="701614"/>
            <a:chOff x="1493301" y="1779670"/>
            <a:chExt cx="3233256" cy="701614"/>
          </a:xfrm>
        </p:grpSpPr>
        <p:sp>
          <p:nvSpPr>
            <p:cNvPr id="110" name="Arrow: Right 109"/>
            <p:cNvSpPr/>
            <p:nvPr/>
          </p:nvSpPr>
          <p:spPr>
            <a:xfrm rot="5400000">
              <a:off x="2901140" y="2055395"/>
              <a:ext cx="416256" cy="435522"/>
            </a:xfrm>
            <a:prstGeom prst="rightArrow">
              <a:avLst>
                <a:gd name="adj1" fmla="val 8327"/>
                <a:gd name="adj2" fmla="val 6673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 Brace 110"/>
            <p:cNvSpPr/>
            <p:nvPr/>
          </p:nvSpPr>
          <p:spPr>
            <a:xfrm rot="16200000">
              <a:off x="2978646" y="294325"/>
              <a:ext cx="262566" cy="3233256"/>
            </a:xfrm>
            <a:prstGeom prst="leftBrace">
              <a:avLst>
                <a:gd name="adj1" fmla="val 36912"/>
                <a:gd name="adj2" fmla="val 5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0041973" y="3609384"/>
            <a:ext cx="2053294" cy="1478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TileDB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Fragment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(H.264 Encoded)</a:t>
            </a:r>
          </a:p>
        </p:txBody>
      </p:sp>
      <p:sp>
        <p:nvSpPr>
          <p:cNvPr id="52" name="TextBox 51"/>
          <p:cNvSpPr txBox="1"/>
          <p:nvPr/>
        </p:nvSpPr>
        <p:spPr>
          <a:xfrm rot="5400000">
            <a:off x="8416352" y="4160268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H.264 Encoder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/>
          <a:srcRect l="29760" t="28779" r="40226" b="28779"/>
          <a:stretch/>
        </p:blipFill>
        <p:spPr>
          <a:xfrm>
            <a:off x="7655317" y="5402540"/>
            <a:ext cx="322042" cy="4088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30</a:t>
            </a:fld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210" y="4720984"/>
            <a:ext cx="1985876" cy="101203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836062" y="45548"/>
            <a:ext cx="569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Segmented Adaptive Streaming Video</a:t>
            </a:r>
          </a:p>
        </p:txBody>
      </p:sp>
    </p:spTree>
    <p:extLst>
      <p:ext uri="{BB962C8B-B14F-4D97-AF65-F5344CB8AC3E}">
        <p14:creationId xmlns:p14="http://schemas.microsoft.com/office/powerpoint/2010/main" val="626330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3101" y="193017"/>
            <a:ext cx="8065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Visual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5B9BD5"/>
                </a:solidFill>
              </a:rPr>
              <a:t>Cloud</a:t>
            </a:r>
            <a:r>
              <a:rPr lang="en-US" sz="6000" dirty="0"/>
              <a:t>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1208680"/>
            <a:ext cx="12192000" cy="5567808"/>
            <a:chOff x="0" y="1208680"/>
            <a:chExt cx="12192000" cy="556780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2512375"/>
              <a:ext cx="121920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470" y="2143043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470" y="2511922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659" y="1208680"/>
              <a:ext cx="10658682" cy="5567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0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18" r="10808" b="1295"/>
          <a:stretch/>
        </p:blipFill>
        <p:spPr>
          <a:xfrm>
            <a:off x="0" y="-353290"/>
            <a:ext cx="12233441" cy="7211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8856" y="1868453"/>
            <a:ext cx="1622899" cy="408623"/>
          </a:xfrm>
          <a:prstGeom prst="roundRect">
            <a:avLst/>
          </a:prstGeom>
          <a:solidFill>
            <a:srgbClr val="FF97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You are here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0115769" y="2240850"/>
            <a:ext cx="770160" cy="1076512"/>
          </a:xfrm>
          <a:custGeom>
            <a:avLst/>
            <a:gdLst>
              <a:gd name="connsiteX0" fmla="*/ 542925 w 1073563"/>
              <a:gd name="connsiteY0" fmla="*/ 0 h 723900"/>
              <a:gd name="connsiteX1" fmla="*/ 1057275 w 1073563"/>
              <a:gd name="connsiteY1" fmla="*/ 276225 h 723900"/>
              <a:gd name="connsiteX2" fmla="*/ 0 w 1073563"/>
              <a:gd name="connsiteY2" fmla="*/ 723900 h 723900"/>
              <a:gd name="connsiteX0" fmla="*/ 542925 w 1066282"/>
              <a:gd name="connsiteY0" fmla="*/ 0 h 723900"/>
              <a:gd name="connsiteX1" fmla="*/ 1057275 w 1066282"/>
              <a:gd name="connsiteY1" fmla="*/ 276225 h 723900"/>
              <a:gd name="connsiteX2" fmla="*/ 0 w 1066282"/>
              <a:gd name="connsiteY2" fmla="*/ 723900 h 723900"/>
              <a:gd name="connsiteX0" fmla="*/ 542925 w 1066282"/>
              <a:gd name="connsiteY0" fmla="*/ 0 h 723900"/>
              <a:gd name="connsiteX1" fmla="*/ 1057275 w 1066282"/>
              <a:gd name="connsiteY1" fmla="*/ 276225 h 723900"/>
              <a:gd name="connsiteX2" fmla="*/ 0 w 1066282"/>
              <a:gd name="connsiteY2" fmla="*/ 723900 h 723900"/>
              <a:gd name="connsiteX0" fmla="*/ 330 w 630615"/>
              <a:gd name="connsiteY0" fmla="*/ 0 h 1076512"/>
              <a:gd name="connsiteX1" fmla="*/ 514680 w 630615"/>
              <a:gd name="connsiteY1" fmla="*/ 276225 h 1076512"/>
              <a:gd name="connsiteX2" fmla="*/ 395711 w 630615"/>
              <a:gd name="connsiteY2" fmla="*/ 1076512 h 1076512"/>
              <a:gd name="connsiteX0" fmla="*/ 213709 w 732736"/>
              <a:gd name="connsiteY0" fmla="*/ 0 h 1076512"/>
              <a:gd name="connsiteX1" fmla="*/ 4907 w 732736"/>
              <a:gd name="connsiteY1" fmla="*/ 300131 h 1076512"/>
              <a:gd name="connsiteX2" fmla="*/ 609090 w 732736"/>
              <a:gd name="connsiteY2" fmla="*/ 1076512 h 1076512"/>
              <a:gd name="connsiteX0" fmla="*/ 208802 w 604183"/>
              <a:gd name="connsiteY0" fmla="*/ 0 h 1076512"/>
              <a:gd name="connsiteX1" fmla="*/ 0 w 604183"/>
              <a:gd name="connsiteY1" fmla="*/ 300131 h 1076512"/>
              <a:gd name="connsiteX2" fmla="*/ 501852 w 604183"/>
              <a:gd name="connsiteY2" fmla="*/ 751925 h 1076512"/>
              <a:gd name="connsiteX3" fmla="*/ 604183 w 604183"/>
              <a:gd name="connsiteY3" fmla="*/ 1076512 h 1076512"/>
              <a:gd name="connsiteX0" fmla="*/ 208802 w 770107"/>
              <a:gd name="connsiteY0" fmla="*/ 0 h 1076512"/>
              <a:gd name="connsiteX1" fmla="*/ 0 w 770107"/>
              <a:gd name="connsiteY1" fmla="*/ 300131 h 1076512"/>
              <a:gd name="connsiteX2" fmla="*/ 746887 w 770107"/>
              <a:gd name="connsiteY2" fmla="*/ 751925 h 1076512"/>
              <a:gd name="connsiteX3" fmla="*/ 604183 w 770107"/>
              <a:gd name="connsiteY3" fmla="*/ 1076512 h 1076512"/>
              <a:gd name="connsiteX0" fmla="*/ 208802 w 770107"/>
              <a:gd name="connsiteY0" fmla="*/ 0 h 1076512"/>
              <a:gd name="connsiteX1" fmla="*/ 0 w 770107"/>
              <a:gd name="connsiteY1" fmla="*/ 300131 h 1076512"/>
              <a:gd name="connsiteX2" fmla="*/ 746887 w 770107"/>
              <a:gd name="connsiteY2" fmla="*/ 751925 h 1076512"/>
              <a:gd name="connsiteX3" fmla="*/ 604183 w 770107"/>
              <a:gd name="connsiteY3" fmla="*/ 1076512 h 1076512"/>
              <a:gd name="connsiteX0" fmla="*/ 208855 w 770160"/>
              <a:gd name="connsiteY0" fmla="*/ 0 h 1076512"/>
              <a:gd name="connsiteX1" fmla="*/ 53 w 770160"/>
              <a:gd name="connsiteY1" fmla="*/ 300131 h 1076512"/>
              <a:gd name="connsiteX2" fmla="*/ 746940 w 770160"/>
              <a:gd name="connsiteY2" fmla="*/ 751925 h 1076512"/>
              <a:gd name="connsiteX3" fmla="*/ 604236 w 770160"/>
              <a:gd name="connsiteY3" fmla="*/ 1076512 h 107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160" h="1076512">
                <a:moveTo>
                  <a:pt x="208855" y="0"/>
                </a:moveTo>
                <a:cubicBezTo>
                  <a:pt x="192185" y="206374"/>
                  <a:pt x="-3707" y="111302"/>
                  <a:pt x="53" y="300131"/>
                </a:cubicBezTo>
                <a:cubicBezTo>
                  <a:pt x="50900" y="605926"/>
                  <a:pt x="646243" y="622528"/>
                  <a:pt x="746940" y="751925"/>
                </a:cubicBezTo>
                <a:cubicBezTo>
                  <a:pt x="847637" y="881322"/>
                  <a:pt x="587181" y="1022414"/>
                  <a:pt x="604236" y="1076512"/>
                </a:cubicBezTo>
              </a:path>
            </a:pathLst>
          </a:custGeom>
          <a:ln w="76200">
            <a:solidFill>
              <a:srgbClr val="FF97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24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4"/>
            <a:ext cx="12192000" cy="68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52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0" y="0"/>
            <a:ext cx="12010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98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42" t="1" r="4344" b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00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798221"/>
            <a:ext cx="5294716" cy="1261556"/>
          </a:xfrm>
          <a:prstGeom prst="rect">
            <a:avLst/>
          </a:prstGeom>
        </p:spPr>
      </p:pic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342" t="1" r="4344" b="-1"/>
          <a:stretch/>
        </p:blipFill>
        <p:spPr>
          <a:xfrm>
            <a:off x="6253816" y="1873676"/>
            <a:ext cx="5294715" cy="29782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68563" y="3633788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 Video</a:t>
            </a:r>
          </a:p>
        </p:txBody>
      </p:sp>
    </p:spTree>
    <p:extLst>
      <p:ext uri="{BB962C8B-B14F-4D97-AF65-F5344CB8AC3E}">
        <p14:creationId xmlns:p14="http://schemas.microsoft.com/office/powerpoint/2010/main" val="3804745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798221"/>
            <a:ext cx="5294716" cy="1261556"/>
          </a:xfrm>
          <a:prstGeom prst="rect">
            <a:avLst/>
          </a:prstGeom>
        </p:spPr>
      </p:pic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342" t="1" r="4344" b="-1"/>
          <a:stretch/>
        </p:blipFill>
        <p:spPr>
          <a:xfrm>
            <a:off x="6253816" y="1873676"/>
            <a:ext cx="5294715" cy="29782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68563" y="3633788"/>
            <a:ext cx="2603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Optimized Video</a:t>
            </a:r>
          </a:p>
        </p:txBody>
      </p:sp>
    </p:spTree>
    <p:extLst>
      <p:ext uri="{BB962C8B-B14F-4D97-AF65-F5344CB8AC3E}">
        <p14:creationId xmlns:p14="http://schemas.microsoft.com/office/powerpoint/2010/main" val="1175989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42" t="1" r="4344" b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93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42" t="1" r="4344" b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048000" y="0"/>
            <a:ext cx="0" cy="6858000"/>
          </a:xfrm>
          <a:prstGeom prst="line">
            <a:avLst/>
          </a:prstGeom>
          <a:ln w="730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30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44000" y="0"/>
            <a:ext cx="0" cy="6858000"/>
          </a:xfrm>
          <a:prstGeom prst="line">
            <a:avLst/>
          </a:prstGeom>
          <a:ln w="730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2286000"/>
            <a:ext cx="12191999" cy="0"/>
          </a:xfrm>
          <a:prstGeom prst="line">
            <a:avLst/>
          </a:prstGeom>
          <a:ln w="730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4572000"/>
            <a:ext cx="12191999" cy="0"/>
          </a:xfrm>
          <a:prstGeom prst="line">
            <a:avLst/>
          </a:prstGeom>
          <a:ln w="730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/>
              <p:cNvSpPr/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1 second</a:t>
                </a:r>
              </a:p>
            </p:txBody>
          </p:sp>
        </mc:Choice>
        <mc:Fallback xmlns="">
          <p:sp>
            <p:nvSpPr>
              <p:cNvPr id="3" name="Rectangle: Rounded Corner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5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80BA3F1C-F094-42A8-B55F-CC894532161C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2413777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But what does this have to do with databases?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985" y="4195473"/>
            <a:ext cx="716003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+mj-ea"/>
                <a:cs typeface="+mj-cs"/>
              </a:rPr>
              <a:t>The time is right for a database system that supports VR applications</a:t>
            </a: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+mj-ea"/>
                <a:cs typeface="+mj-cs"/>
              </a:rPr>
              <a:t>Database management techniques can improve performance of these applications </a:t>
            </a:r>
          </a:p>
        </p:txBody>
      </p:sp>
    </p:spTree>
    <p:extLst>
      <p:ext uri="{BB962C8B-B14F-4D97-AF65-F5344CB8AC3E}">
        <p14:creationId xmlns:p14="http://schemas.microsoft.com/office/powerpoint/2010/main" val="386735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42" t="1" r="4344" b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48002" y="2317651"/>
                <a:ext cx="3047999" cy="2222696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Current Orientation</a:t>
                </a:r>
              </a:p>
              <a:p>
                <a:pPr algn="ctr"/>
                <a:r>
                  <a:rPr lang="en-US" sz="2400" dirty="0"/>
                  <a:t>Bitrate</a:t>
                </a:r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15,000 </m:t>
                    </m:r>
                  </m:oMath>
                </a14:m>
                <a:r>
                  <a:rPr lang="en-US" sz="2000" dirty="0"/>
                  <a:t>kbps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2" y="2317651"/>
                <a:ext cx="3047999" cy="2222696"/>
              </a:xfrm>
              <a:prstGeom prst="rect">
                <a:avLst/>
              </a:prstGeom>
              <a:blipFill>
                <a:blip r:embed="rId4"/>
                <a:stretch>
                  <a:fillRect l="-2789" r="-2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048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" idx="0"/>
              <a:endCxn id="2" idx="2"/>
            </p:cNvCxnSpPr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0" y="2286000"/>
              <a:ext cx="12191999" cy="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0" y="4572000"/>
              <a:ext cx="12191999" cy="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/>
              <p:cNvSpPr/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1 second</a:t>
                </a:r>
              </a:p>
            </p:txBody>
          </p:sp>
        </mc:Choice>
        <mc:Fallback xmlns="">
          <p:sp>
            <p:nvSpPr>
              <p:cNvPr id="11" name="Rectangle: Rounded Corners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79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42" t="1" r="4344" b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48002" y="2317651"/>
                <a:ext cx="3047999" cy="2222696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Current Orientation</a:t>
                </a:r>
              </a:p>
              <a:p>
                <a:pPr algn="ctr"/>
                <a:r>
                  <a:rPr lang="en-US" sz="2400" dirty="0"/>
                  <a:t>Bitrate</a:t>
                </a:r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15,000 </m:t>
                    </m:r>
                  </m:oMath>
                </a14:m>
                <a:r>
                  <a:rPr lang="en-US" sz="2000" dirty="0"/>
                  <a:t>kbps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2" y="2317651"/>
                <a:ext cx="3047999" cy="2222696"/>
              </a:xfrm>
              <a:prstGeom prst="rect">
                <a:avLst/>
              </a:prstGeom>
              <a:blipFill>
                <a:blip r:embed="rId4"/>
                <a:stretch>
                  <a:fillRect l="-2789" r="-2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096000" y="2317651"/>
            <a:ext cx="3047999" cy="2222696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Adjacent Fragment</a:t>
            </a:r>
          </a:p>
          <a:p>
            <a:pPr algn="ctr"/>
            <a:r>
              <a:rPr lang="en-US" sz="2800" dirty="0"/>
              <a:t>Bitrate = 500 kbps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305"/>
            <a:ext cx="3048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-1" y="4572001"/>
            <a:ext cx="3048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0" y="2315305"/>
            <a:ext cx="3047999" cy="2222696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Adjacent Fragment</a:t>
            </a:r>
          </a:p>
          <a:p>
            <a:pPr algn="ctr"/>
            <a:r>
              <a:rPr lang="en-US" sz="2800" dirty="0"/>
              <a:t>Bitrate = 500 kbps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48000" y="46304"/>
            <a:ext cx="3047999" cy="2222696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Adjacent Fragment</a:t>
            </a:r>
          </a:p>
          <a:p>
            <a:pPr algn="ctr"/>
            <a:r>
              <a:rPr lang="en-US" sz="2800" dirty="0"/>
              <a:t>Bitrate = 500 kbps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7999" y="4618304"/>
            <a:ext cx="3047999" cy="2222696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Adjacent Fragment</a:t>
            </a:r>
          </a:p>
          <a:p>
            <a:pPr algn="ctr"/>
            <a:r>
              <a:rPr lang="en-US" sz="2800" dirty="0"/>
              <a:t>Bitrate = 500 kbps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048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" idx="0"/>
              <a:endCxn id="2" idx="2"/>
            </p:cNvCxnSpPr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0" y="2286000"/>
              <a:ext cx="12191999" cy="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0" y="4572000"/>
              <a:ext cx="12191999" cy="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/>
              <p:cNvSpPr/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1 second</a:t>
                </a:r>
              </a:p>
            </p:txBody>
          </p:sp>
        </mc:Choice>
        <mc:Fallback xmlns="">
          <p:sp>
            <p:nvSpPr>
              <p:cNvPr id="25" name="Rectangle: Rounded Corners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57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42" t="1" r="4344" b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48002" y="2317651"/>
                <a:ext cx="3047999" cy="2222696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Current Orientation</a:t>
                </a:r>
              </a:p>
              <a:p>
                <a:pPr algn="ctr"/>
                <a:r>
                  <a:rPr lang="en-US" sz="2400" dirty="0"/>
                  <a:t>Bitrate</a:t>
                </a:r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15,000 </m:t>
                    </m:r>
                  </m:oMath>
                </a14:m>
                <a:r>
                  <a:rPr lang="en-US" sz="2000" dirty="0"/>
                  <a:t>kbps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2" y="2317651"/>
                <a:ext cx="3047999" cy="2222696"/>
              </a:xfrm>
              <a:prstGeom prst="rect">
                <a:avLst/>
              </a:prstGeom>
              <a:blipFill>
                <a:blip r:embed="rId4"/>
                <a:stretch>
                  <a:fillRect l="-2789" r="-2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096000" y="2317651"/>
            <a:ext cx="3047999" cy="2222696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Adjacent Fragment</a:t>
            </a:r>
          </a:p>
          <a:p>
            <a:pPr algn="ctr"/>
            <a:r>
              <a:rPr lang="en-US" sz="2800" dirty="0"/>
              <a:t>Bitrate = 500 kbps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3047999" cy="2286000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one looks </a:t>
            </a:r>
          </a:p>
          <a:p>
            <a:pPr algn="ctr"/>
            <a:r>
              <a:rPr lang="en-US" sz="2800" dirty="0"/>
              <a:t>at the sky</a:t>
            </a:r>
          </a:p>
          <a:p>
            <a:pPr algn="ctr"/>
            <a:r>
              <a:rPr lang="en-US" sz="2800" dirty="0"/>
              <a:t>Bitrate = 10 kbps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305"/>
            <a:ext cx="3048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0" y="4572001"/>
            <a:ext cx="3047997" cy="2286000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one looks </a:t>
            </a:r>
          </a:p>
          <a:p>
            <a:pPr algn="ctr"/>
            <a:r>
              <a:rPr lang="en-US" sz="2800" dirty="0"/>
              <a:t>at the ground</a:t>
            </a:r>
          </a:p>
          <a:p>
            <a:pPr algn="ctr"/>
            <a:r>
              <a:rPr lang="en-US" sz="2800" dirty="0"/>
              <a:t>Bitrate = 10 kbps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" y="4572001"/>
            <a:ext cx="3048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9143998" y="2317651"/>
            <a:ext cx="3047999" cy="2222696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0" y="2315305"/>
            <a:ext cx="3047999" cy="2222696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Adjacent Fragment</a:t>
            </a:r>
          </a:p>
          <a:p>
            <a:pPr algn="ctr"/>
            <a:r>
              <a:rPr lang="en-US" sz="2800" dirty="0"/>
              <a:t>Bitrate = 500 kbps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48000" y="46304"/>
            <a:ext cx="3047999" cy="2222696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Adjacent Fragment</a:t>
            </a:r>
          </a:p>
          <a:p>
            <a:pPr algn="ctr"/>
            <a:r>
              <a:rPr lang="en-US" sz="2800" dirty="0"/>
              <a:t>Bitrate = 500 kbps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95999" y="31651"/>
            <a:ext cx="6095998" cy="2222696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Rectangle 22"/>
          <p:cNvSpPr/>
          <p:nvPr/>
        </p:nvSpPr>
        <p:spPr>
          <a:xfrm>
            <a:off x="3047999" y="4618304"/>
            <a:ext cx="3047999" cy="2222696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Adjacent Fragment</a:t>
            </a:r>
          </a:p>
          <a:p>
            <a:pPr algn="ctr"/>
            <a:r>
              <a:rPr lang="en-US" sz="2800" dirty="0"/>
              <a:t>Bitrate = 500 kbps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95995" y="4626804"/>
            <a:ext cx="6095998" cy="2222696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048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" idx="0"/>
              <a:endCxn id="2" idx="2"/>
            </p:cNvCxnSpPr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0" y="2286000"/>
              <a:ext cx="12191999" cy="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0" y="4572000"/>
              <a:ext cx="12191999" cy="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/>
              <p:cNvSpPr/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1 second</a:t>
                </a:r>
              </a:p>
            </p:txBody>
          </p:sp>
        </mc:Choice>
        <mc:Fallback xmlns="">
          <p:sp>
            <p:nvSpPr>
              <p:cNvPr id="25" name="Rectangle: Rounded Corners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22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798221"/>
            <a:ext cx="5294716" cy="1261556"/>
          </a:xfrm>
          <a:prstGeom prst="rect">
            <a:avLst/>
          </a:prstGeom>
        </p:spPr>
      </p:pic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342" t="1" r="4344" b="-1"/>
          <a:stretch/>
        </p:blipFill>
        <p:spPr>
          <a:xfrm>
            <a:off x="6253816" y="1873676"/>
            <a:ext cx="5294715" cy="29782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1095" y="3624263"/>
            <a:ext cx="3179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Worst-Case Scenario</a:t>
            </a:r>
          </a:p>
        </p:txBody>
      </p:sp>
    </p:spTree>
    <p:extLst>
      <p:ext uri="{BB962C8B-B14F-4D97-AF65-F5344CB8AC3E}">
        <p14:creationId xmlns:p14="http://schemas.microsoft.com/office/powerpoint/2010/main" val="3625832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42" t="1" r="4344" b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48002" y="2317651"/>
                <a:ext cx="3047999" cy="2222696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Current Orientation</a:t>
                </a:r>
              </a:p>
              <a:p>
                <a:pPr algn="ctr"/>
                <a:r>
                  <a:rPr lang="en-US" sz="2400" dirty="0"/>
                  <a:t>Bitrate</a:t>
                </a:r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15,000 </m:t>
                    </m:r>
                  </m:oMath>
                </a14:m>
                <a:r>
                  <a:rPr lang="en-US" sz="2000" dirty="0"/>
                  <a:t>kbps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2" y="2317651"/>
                <a:ext cx="3047999" cy="2222696"/>
              </a:xfrm>
              <a:prstGeom prst="rect">
                <a:avLst/>
              </a:prstGeom>
              <a:blipFill>
                <a:blip r:embed="rId4"/>
                <a:stretch>
                  <a:fillRect l="-2789" r="-2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0" y="63305"/>
            <a:ext cx="3048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one looks </a:t>
            </a:r>
          </a:p>
          <a:p>
            <a:pPr algn="ctr"/>
            <a:r>
              <a:rPr lang="en-US" sz="2800" dirty="0"/>
              <a:t>at the sky</a:t>
            </a:r>
          </a:p>
          <a:p>
            <a:pPr algn="ctr"/>
            <a:r>
              <a:rPr lang="en-US" sz="2800" dirty="0"/>
              <a:t>Bitrate = 10 kbps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572001"/>
            <a:ext cx="12192000" cy="2286000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-1" y="4572001"/>
            <a:ext cx="3048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one looks </a:t>
            </a:r>
          </a:p>
          <a:p>
            <a:pPr algn="ctr"/>
            <a:r>
              <a:rPr lang="en-US" sz="2800" dirty="0"/>
              <a:t>at the ground</a:t>
            </a:r>
          </a:p>
          <a:p>
            <a:pPr algn="ctr"/>
            <a:r>
              <a:rPr lang="en-US" sz="2800" dirty="0"/>
              <a:t>Bitrate = 10 kbps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6000" y="2317651"/>
            <a:ext cx="6095998" cy="2222696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5" y="2317651"/>
            <a:ext cx="3047994" cy="2222696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048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" idx="0"/>
              <a:endCxn id="2" idx="2"/>
            </p:cNvCxnSpPr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0" y="2286000"/>
              <a:ext cx="12191999" cy="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0" y="4572000"/>
              <a:ext cx="12191999" cy="0"/>
            </a:xfrm>
            <a:prstGeom prst="line">
              <a:avLst/>
            </a:prstGeom>
            <a:ln w="73025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/>
              <p:cNvSpPr/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5 seconds</a:t>
                </a:r>
              </a:p>
            </p:txBody>
          </p:sp>
        </mc:Choice>
        <mc:Fallback xmlns="">
          <p:sp>
            <p:nvSpPr>
              <p:cNvPr id="22" name="Rectangle: Rounded Corners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3" y="365760"/>
                <a:ext cx="1480457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42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285881" y="633834"/>
            <a:ext cx="3873140" cy="2178641"/>
            <a:chOff x="-2" y="0"/>
            <a:chExt cx="12192001" cy="6858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4342" t="1" r="4344" b="-1"/>
            <a:stretch/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2" y="0"/>
              <a:ext cx="12192001" cy="6858000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15,000 kbps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10175" y="55432"/>
            <a:ext cx="503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Ordinary Video Transfer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51089" y="55432"/>
            <a:ext cx="5030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Visual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5B9BD5"/>
                </a:solidFill>
              </a:rPr>
              <a:t>Cloud</a:t>
            </a:r>
            <a:r>
              <a:rPr lang="en-US" sz="2800" dirty="0"/>
              <a:t> Transfer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85881" y="5584758"/>
            <a:ext cx="3873140" cy="9005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Device</a:t>
            </a:r>
          </a:p>
        </p:txBody>
      </p:sp>
      <p:cxnSp>
        <p:nvCxnSpPr>
          <p:cNvPr id="38" name="Straight Arrow Connector 37"/>
          <p:cNvCxnSpPr>
            <a:stCxn id="20" idx="2"/>
            <a:endCxn id="36" idx="0"/>
          </p:cNvCxnSpPr>
          <p:nvPr/>
        </p:nvCxnSpPr>
        <p:spPr>
          <a:xfrm>
            <a:off x="3222451" y="2812475"/>
            <a:ext cx="0" cy="27722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029885" y="4311730"/>
            <a:ext cx="3873140" cy="900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Client </a:t>
            </a:r>
            <a:r>
              <a:rPr lang="en-US" sz="4000" dirty="0" err="1"/>
              <a:t>Stitcher</a:t>
            </a:r>
            <a:endParaRPr lang="en-US" sz="4000" dirty="0"/>
          </a:p>
        </p:txBody>
      </p:sp>
      <p:cxnSp>
        <p:nvCxnSpPr>
          <p:cNvPr id="40" name="Straight Arrow Connector 39"/>
          <p:cNvCxnSpPr>
            <a:stCxn id="8" idx="2"/>
            <a:endCxn id="39" idx="0"/>
          </p:cNvCxnSpPr>
          <p:nvPr/>
        </p:nvCxnSpPr>
        <p:spPr>
          <a:xfrm>
            <a:off x="8966455" y="2812475"/>
            <a:ext cx="0" cy="1499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029885" y="5584758"/>
            <a:ext cx="3873138" cy="9005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Device</a:t>
            </a:r>
          </a:p>
        </p:txBody>
      </p:sp>
      <p:cxnSp>
        <p:nvCxnSpPr>
          <p:cNvPr id="43" name="Straight Arrow Connector 42"/>
          <p:cNvCxnSpPr>
            <a:stCxn id="39" idx="2"/>
            <a:endCxn id="42" idx="0"/>
          </p:cNvCxnSpPr>
          <p:nvPr/>
        </p:nvCxnSpPr>
        <p:spPr>
          <a:xfrm flipH="1">
            <a:off x="8966454" y="5212276"/>
            <a:ext cx="1" cy="372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6492" y="3385250"/>
                <a:ext cx="30673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𝟏𝟐𝟎</m:t>
                    </m:r>
                  </m:oMath>
                </a14:m>
                <a:r>
                  <a:rPr lang="en-US" sz="2800" b="1" dirty="0"/>
                  <a:t> MB / minute</a:t>
                </a: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2" y="3385250"/>
                <a:ext cx="3067315" cy="523220"/>
              </a:xfrm>
              <a:prstGeom prst="rect">
                <a:avLst/>
              </a:prstGeom>
              <a:blipFill>
                <a:blip r:embed="rId3"/>
                <a:stretch>
                  <a:fillRect t="-10465" r="-258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578987" y="3354473"/>
                <a:ext cx="32301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3200" b="1" dirty="0"/>
                  <a:t> MB / minute</a:t>
                </a: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87" y="3354473"/>
                <a:ext cx="3230180" cy="584775"/>
              </a:xfrm>
              <a:prstGeom prst="rect">
                <a:avLst/>
              </a:prstGeom>
              <a:blipFill>
                <a:blip r:embed="rId4"/>
                <a:stretch>
                  <a:fillRect t="-12500" r="-41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>
            <a:off x="3879273" y="-1177637"/>
            <a:ext cx="523009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Have to prorate visual cloud kbps :(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882" y="632313"/>
            <a:ext cx="3873141" cy="217587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23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67358" y="2921167"/>
            <a:ext cx="4022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Visual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5B9BD5"/>
                </a:solidFill>
              </a:rPr>
              <a:t>Cloud</a:t>
            </a:r>
            <a:endParaRPr lang="en-US" sz="6000" dirty="0"/>
          </a:p>
        </p:txBody>
      </p:sp>
      <p:sp>
        <p:nvSpPr>
          <p:cNvPr id="10" name="TextBox 9"/>
          <p:cNvSpPr txBox="1"/>
          <p:nvPr/>
        </p:nvSpPr>
        <p:spPr>
          <a:xfrm>
            <a:off x="6602037" y="1223189"/>
            <a:ext cx="4590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Research Opportunities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14536" y="2038709"/>
            <a:ext cx="52908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Stitching: </a:t>
            </a:r>
            <a:r>
              <a:rPr lang="en-US" sz="2800" b="1" dirty="0">
                <a:solidFill>
                  <a:srgbClr val="C00000"/>
                </a:solidFill>
              </a:rPr>
              <a:t>client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5B9BD5"/>
                </a:solidFill>
              </a:rPr>
              <a:t>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Emerging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E.g., approximate computing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Advanced prediction models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Multi-camera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Iris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Physical tile layout</a:t>
            </a:r>
          </a:p>
        </p:txBody>
      </p:sp>
    </p:spTree>
    <p:extLst>
      <p:ext uri="{BB962C8B-B14F-4D97-AF65-F5344CB8AC3E}">
        <p14:creationId xmlns:p14="http://schemas.microsoft.com/office/powerpoint/2010/main" val="108449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7" y="3644385"/>
            <a:ext cx="2206943" cy="2645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54486"/>
          <a:stretch/>
        </p:blipFill>
        <p:spPr>
          <a:xfrm>
            <a:off x="239677" y="2908998"/>
            <a:ext cx="2206943" cy="12014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6432" y="3864879"/>
            <a:ext cx="1733432" cy="43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H.264</a:t>
            </a:r>
          </a:p>
        </p:txBody>
      </p:sp>
      <p:pic>
        <p:nvPicPr>
          <p:cNvPr id="6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1" y="115663"/>
            <a:ext cx="1659134" cy="16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/>
          <p:cNvSpPr/>
          <p:nvPr/>
        </p:nvSpPr>
        <p:spPr>
          <a:xfrm rot="5400000">
            <a:off x="1068827" y="1974859"/>
            <a:ext cx="548640" cy="7374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683376" y="218784"/>
            <a:ext cx="682514" cy="6335400"/>
          </a:xfrm>
          <a:prstGeom prst="leftBrace">
            <a:avLst>
              <a:gd name="adj1" fmla="val 95513"/>
              <a:gd name="adj2" fmla="val 7204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21574" y="115663"/>
            <a:ext cx="677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Contiguous H.264-Encoded </a:t>
            </a:r>
            <a:r>
              <a:rPr lang="en-US" sz="2800" dirty="0" err="1"/>
              <a:t>TileDB</a:t>
            </a:r>
            <a:r>
              <a:rPr lang="en-US" sz="2800" dirty="0"/>
              <a:t> Fragments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3345646" y="772995"/>
            <a:ext cx="2910499" cy="1089414"/>
            <a:chOff x="3345646" y="772995"/>
            <a:chExt cx="2910499" cy="1089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3345646" y="772995"/>
                  <a:ext cx="1144056" cy="1089414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(1, 0)</m:t>
                        </m:r>
                      </m:oMath>
                    </m:oMathPara>
                  </a14:m>
                  <a:endParaRPr lang="en-US" sz="28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646" y="772995"/>
                  <a:ext cx="1144056" cy="108941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5112089" y="772995"/>
                  <a:ext cx="1144056" cy="1089414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(1, 3)</m:t>
                        </m:r>
                      </m:oMath>
                    </m:oMathPara>
                  </a14:m>
                  <a:endParaRPr lang="en-US" sz="28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089" y="772995"/>
                  <a:ext cx="1144056" cy="108941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10"/>
          <a:srcRect l="29760" t="28779" r="40226" b="28779"/>
          <a:stretch/>
        </p:blipFill>
        <p:spPr>
          <a:xfrm rot="5400000">
            <a:off x="4652184" y="1113289"/>
            <a:ext cx="322042" cy="408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251757" y="772995"/>
                <a:ext cx="1144056" cy="108941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sz="2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757" y="772995"/>
                <a:ext cx="1144056" cy="10894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018200" y="772995"/>
                <a:ext cx="1144056" cy="108941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(2, 0)</m:t>
                      </m:r>
                    </m:oMath>
                  </m:oMathPara>
                </a14:m>
                <a:endParaRPr lang="en-US" sz="2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200" y="772995"/>
                <a:ext cx="1144056" cy="10894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/>
          <a:srcRect l="29760" t="28779" r="40226" b="28779"/>
          <a:stretch/>
        </p:blipFill>
        <p:spPr>
          <a:xfrm rot="5400000">
            <a:off x="7532355" y="1113289"/>
            <a:ext cx="322042" cy="40882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29433" y="3056978"/>
            <a:ext cx="3559533" cy="3162340"/>
            <a:chOff x="3250912" y="2884450"/>
            <a:chExt cx="3559533" cy="3162340"/>
          </a:xfrm>
        </p:grpSpPr>
        <p:grpSp>
          <p:nvGrpSpPr>
            <p:cNvPr id="28" name="Group 27"/>
            <p:cNvGrpSpPr/>
            <p:nvPr/>
          </p:nvGrpSpPr>
          <p:grpSpPr>
            <a:xfrm>
              <a:off x="3752605" y="2884450"/>
              <a:ext cx="2530027" cy="2075632"/>
              <a:chOff x="3365889" y="3397647"/>
              <a:chExt cx="2530027" cy="2075632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365889" y="3397647"/>
                <a:ext cx="2530027" cy="20756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3998396" y="3397647"/>
                <a:ext cx="0" cy="20756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630903" y="3397647"/>
                <a:ext cx="0" cy="20756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3365890" y="4089524"/>
                <a:ext cx="25300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3391874" y="4768344"/>
                <a:ext cx="2504042" cy="130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263410" y="3419026"/>
                <a:ext cx="0" cy="20542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3501758" y="3141048"/>
              <a:ext cx="2530027" cy="2075632"/>
              <a:chOff x="3365889" y="3397647"/>
              <a:chExt cx="2530027" cy="2075632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365889" y="3397647"/>
                <a:ext cx="2530027" cy="20756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3998396" y="3397647"/>
                <a:ext cx="0" cy="20756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630903" y="3397647"/>
                <a:ext cx="0" cy="20756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3365890" y="4089524"/>
                <a:ext cx="25300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3391874" y="4768344"/>
                <a:ext cx="2504042" cy="130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263410" y="3419026"/>
                <a:ext cx="0" cy="20542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/>
            <p:cNvSpPr/>
            <p:nvPr/>
          </p:nvSpPr>
          <p:spPr>
            <a:xfrm>
              <a:off x="3250912" y="3397647"/>
              <a:ext cx="2530027" cy="207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>
              <a:off x="3250913" y="4089524"/>
              <a:ext cx="25300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3276897" y="4781338"/>
              <a:ext cx="2504042" cy="6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5780939" y="5088260"/>
              <a:ext cx="684398" cy="628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352474" y="5677458"/>
                  <a:ext cx="830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474" y="5677458"/>
                  <a:ext cx="830677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583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6374941" y="4779762"/>
                  <a:ext cx="435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941" y="4779762"/>
                  <a:ext cx="43550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Rectangle 107"/>
            <p:cNvSpPr/>
            <p:nvPr/>
          </p:nvSpPr>
          <p:spPr>
            <a:xfrm>
              <a:off x="3260358" y="4097538"/>
              <a:ext cx="2516880" cy="678594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3548017" y="4435463"/>
              <a:ext cx="1920240" cy="79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3467590" y="4344024"/>
              <a:ext cx="178258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30304" y="4268205"/>
              <a:ext cx="268764" cy="1752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60486" y="4787187"/>
              <a:ext cx="2516880" cy="67859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ctor: Elbow 43"/>
            <p:cNvCxnSpPr>
              <a:stCxn id="43" idx="2"/>
              <a:endCxn id="51" idx="3"/>
            </p:cNvCxnSpPr>
            <p:nvPr/>
          </p:nvCxnSpPr>
          <p:spPr>
            <a:xfrm rot="5400000">
              <a:off x="4153383" y="3837792"/>
              <a:ext cx="705682" cy="191692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422337" y="5061491"/>
              <a:ext cx="125424" cy="1752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7485" y="3404281"/>
              <a:ext cx="2516880" cy="678594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883419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515926" y="3397647"/>
              <a:ext cx="0" cy="207563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148433" y="3419026"/>
              <a:ext cx="0" cy="205425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3486543" y="3656718"/>
              <a:ext cx="125424" cy="1752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566247" y="4004612"/>
              <a:ext cx="45719" cy="1752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561183" y="4687268"/>
              <a:ext cx="45719" cy="1752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481477" y="4685166"/>
              <a:ext cx="125424" cy="89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ctor: Elbow 79"/>
            <p:cNvCxnSpPr>
              <a:endCxn id="71" idx="2"/>
            </p:cNvCxnSpPr>
            <p:nvPr/>
          </p:nvCxnSpPr>
          <p:spPr>
            <a:xfrm flipH="1" flipV="1">
              <a:off x="3544189" y="4774872"/>
              <a:ext cx="3572" cy="37422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3486409" y="4102584"/>
              <a:ext cx="125424" cy="776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Curved 73"/>
            <p:cNvCxnSpPr>
              <a:stCxn id="70" idx="1"/>
              <a:endCxn id="69" idx="1"/>
            </p:cNvCxnSpPr>
            <p:nvPr/>
          </p:nvCxnSpPr>
          <p:spPr>
            <a:xfrm rot="10800000" flipH="1">
              <a:off x="3561183" y="4092216"/>
              <a:ext cx="5064" cy="682656"/>
            </a:xfrm>
            <a:prstGeom prst="curvedConnector3">
              <a:avLst>
                <a:gd name="adj1" fmla="val -4514218"/>
              </a:avLst>
            </a:prstGeom>
            <a:ln w="381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9"/>
            <p:cNvCxnSpPr>
              <a:stCxn id="73" idx="0"/>
              <a:endCxn id="68" idx="2"/>
            </p:cNvCxnSpPr>
            <p:nvPr/>
          </p:nvCxnSpPr>
          <p:spPr>
            <a:xfrm flipV="1">
              <a:off x="3549121" y="3831926"/>
              <a:ext cx="134" cy="2706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8" idx="3"/>
            </p:cNvCxnSpPr>
            <p:nvPr/>
          </p:nvCxnSpPr>
          <p:spPr>
            <a:xfrm>
              <a:off x="3611967" y="3744322"/>
              <a:ext cx="1920106" cy="104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/>
            <p:cNvCxnSpPr>
              <a:stCxn id="68" idx="3"/>
              <a:endCxn id="68" idx="2"/>
            </p:cNvCxnSpPr>
            <p:nvPr/>
          </p:nvCxnSpPr>
          <p:spPr>
            <a:xfrm flipH="1">
              <a:off x="3549255" y="3744322"/>
              <a:ext cx="62712" cy="87604"/>
            </a:xfrm>
            <a:prstGeom prst="bentConnector4">
              <a:avLst>
                <a:gd name="adj1" fmla="val -364524"/>
                <a:gd name="adj2" fmla="val 2474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9162256" y="772995"/>
                <a:ext cx="1144056" cy="1089414"/>
              </a:xfrm>
              <a:prstGeom prst="rect">
                <a:avLst/>
              </a:prstGeom>
              <a:solidFill>
                <a:srgbClr val="70AD4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sz="2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256" y="772995"/>
                <a:ext cx="1144056" cy="10894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0928699" y="772995"/>
                <a:ext cx="1144056" cy="1089414"/>
              </a:xfrm>
              <a:prstGeom prst="rect">
                <a:avLst/>
              </a:prstGeom>
              <a:solidFill>
                <a:srgbClr val="70AD4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(0, 3)</m:t>
                      </m:r>
                    </m:oMath>
                  </m:oMathPara>
                </a14:m>
                <a:endParaRPr lang="en-US" sz="2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699" y="772995"/>
                <a:ext cx="1144056" cy="10894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10"/>
          <a:srcRect l="29760" t="28779" r="40226" b="28779"/>
          <a:stretch/>
        </p:blipFill>
        <p:spPr>
          <a:xfrm rot="5400000">
            <a:off x="10456484" y="1113289"/>
            <a:ext cx="322042" cy="40882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47</a:t>
            </a:fld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210" y="4720984"/>
            <a:ext cx="1985876" cy="1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688" y="0"/>
            <a:ext cx="11858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Visual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5B9BD5"/>
                </a:solidFill>
              </a:rPr>
              <a:t>Cloud</a:t>
            </a:r>
          </a:p>
          <a:p>
            <a:pPr lvl="0" algn="ctr">
              <a:spcAft>
                <a:spcPts val="1800"/>
              </a:spcAft>
            </a:pPr>
            <a:r>
              <a:rPr lang="en-US" sz="3600" dirty="0">
                <a:solidFill>
                  <a:prstClr val="black"/>
                </a:solidFill>
              </a:rPr>
              <a:t>A Database System for Virtual Reality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293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bhaynes@cs.washington.edu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48</a:t>
            </a:fld>
            <a:endParaRPr lang="en-US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0" y="2967041"/>
            <a:ext cx="7514703" cy="3448222"/>
            <a:chOff x="38100" y="3267074"/>
            <a:chExt cx="5418166" cy="24861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" y="3267074"/>
              <a:ext cx="4759430" cy="248619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190875" y="4171950"/>
              <a:ext cx="2265391" cy="157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videoplayback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3459" y="2671766"/>
            <a:ext cx="7320916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0" y="1899509"/>
            <a:ext cx="482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Questions &amp; Discussion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3459" y="1899509"/>
            <a:ext cx="7320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No questions?  Watch two football teams play each other while wearing VR headsets.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823459" y="1899509"/>
            <a:ext cx="0" cy="495849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73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http://spectrum.ieee.org/image/MjgzNTU2Mw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9" b="34168"/>
          <a:stretch/>
        </p:blipFill>
        <p:spPr bwMode="auto">
          <a:xfrm>
            <a:off x="1366838" y="2771827"/>
            <a:ext cx="2917569" cy="1490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o people demonstrate the EyePhone syst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r="1" b="21973"/>
          <a:stretch/>
        </p:blipFill>
        <p:spPr bwMode="auto">
          <a:xfrm>
            <a:off x="4408985" y="2032123"/>
            <a:ext cx="2953893" cy="150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industrytap.com/wp-content/uploads/2015/11/holo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 bwMode="auto">
          <a:xfrm>
            <a:off x="7490772" y="959747"/>
            <a:ext cx="2917569" cy="1490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281838" y="5577922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2030430" y="2842325"/>
            <a:ext cx="4852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 at all                         Lots!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649107" y="1785278"/>
            <a:ext cx="10672735" cy="3711869"/>
          </a:xfrm>
          <a:custGeom>
            <a:avLst/>
            <a:gdLst>
              <a:gd name="connsiteX0" fmla="*/ 0 w 4876800"/>
              <a:gd name="connsiteY0" fmla="*/ 172528 h 185809"/>
              <a:gd name="connsiteX1" fmla="*/ 977661 w 4876800"/>
              <a:gd name="connsiteY1" fmla="*/ 172528 h 185809"/>
              <a:gd name="connsiteX2" fmla="*/ 1506748 w 4876800"/>
              <a:gd name="connsiteY2" fmla="*/ 34505 h 185809"/>
              <a:gd name="connsiteX3" fmla="*/ 4876800 w 4876800"/>
              <a:gd name="connsiteY3" fmla="*/ 0 h 185809"/>
              <a:gd name="connsiteX0" fmla="*/ 0 w 7161744"/>
              <a:gd name="connsiteY0" fmla="*/ 202093 h 215374"/>
              <a:gd name="connsiteX1" fmla="*/ 977661 w 7161744"/>
              <a:gd name="connsiteY1" fmla="*/ 202093 h 215374"/>
              <a:gd name="connsiteX2" fmla="*/ 1506748 w 7161744"/>
              <a:gd name="connsiteY2" fmla="*/ 64070 h 215374"/>
              <a:gd name="connsiteX3" fmla="*/ 7161744 w 7161744"/>
              <a:gd name="connsiteY3" fmla="*/ 0 h 215374"/>
              <a:gd name="connsiteX0" fmla="*/ 0 w 8079122"/>
              <a:gd name="connsiteY0" fmla="*/ 398674 h 411955"/>
              <a:gd name="connsiteX1" fmla="*/ 977661 w 8079122"/>
              <a:gd name="connsiteY1" fmla="*/ 398674 h 411955"/>
              <a:gd name="connsiteX2" fmla="*/ 1506748 w 8079122"/>
              <a:gd name="connsiteY2" fmla="*/ 260651 h 411955"/>
              <a:gd name="connsiteX3" fmla="*/ 8079122 w 8079122"/>
              <a:gd name="connsiteY3" fmla="*/ 0 h 411955"/>
              <a:gd name="connsiteX0" fmla="*/ 0 w 9413490"/>
              <a:gd name="connsiteY0" fmla="*/ 160394 h 173675"/>
              <a:gd name="connsiteX1" fmla="*/ 977661 w 9413490"/>
              <a:gd name="connsiteY1" fmla="*/ 160394 h 173675"/>
              <a:gd name="connsiteX2" fmla="*/ 1506748 w 9413490"/>
              <a:gd name="connsiteY2" fmla="*/ 22371 h 173675"/>
              <a:gd name="connsiteX3" fmla="*/ 9413490 w 9413490"/>
              <a:gd name="connsiteY3" fmla="*/ 0 h 173675"/>
              <a:gd name="connsiteX0" fmla="*/ 0 w 9991939"/>
              <a:gd name="connsiteY0" fmla="*/ 170092 h 183373"/>
              <a:gd name="connsiteX1" fmla="*/ 977661 w 9991939"/>
              <a:gd name="connsiteY1" fmla="*/ 170092 h 183373"/>
              <a:gd name="connsiteX2" fmla="*/ 1506748 w 9991939"/>
              <a:gd name="connsiteY2" fmla="*/ 32069 h 183373"/>
              <a:gd name="connsiteX3" fmla="*/ 9413490 w 9991939"/>
              <a:gd name="connsiteY3" fmla="*/ 9698 h 183373"/>
              <a:gd name="connsiteX4" fmla="*/ 9388106 w 9991939"/>
              <a:gd name="connsiteY4" fmla="*/ 0 h 183373"/>
              <a:gd name="connsiteX0" fmla="*/ 0 w 10613782"/>
              <a:gd name="connsiteY0" fmla="*/ 2201430 h 2214711"/>
              <a:gd name="connsiteX1" fmla="*/ 977661 w 10613782"/>
              <a:gd name="connsiteY1" fmla="*/ 2201430 h 2214711"/>
              <a:gd name="connsiteX2" fmla="*/ 1506748 w 10613782"/>
              <a:gd name="connsiteY2" fmla="*/ 2063407 h 2214711"/>
              <a:gd name="connsiteX3" fmla="*/ 9413490 w 10613782"/>
              <a:gd name="connsiteY3" fmla="*/ 2041036 h 2214711"/>
              <a:gd name="connsiteX4" fmla="*/ 10609292 w 10613782"/>
              <a:gd name="connsiteY4" fmla="*/ 0 h 2214711"/>
              <a:gd name="connsiteX0" fmla="*/ 0 w 10664696"/>
              <a:gd name="connsiteY0" fmla="*/ 3613240 h 3626521"/>
              <a:gd name="connsiteX1" fmla="*/ 977661 w 10664696"/>
              <a:gd name="connsiteY1" fmla="*/ 3613240 h 3626521"/>
              <a:gd name="connsiteX2" fmla="*/ 1506748 w 10664696"/>
              <a:gd name="connsiteY2" fmla="*/ 3475217 h 3626521"/>
              <a:gd name="connsiteX3" fmla="*/ 9413490 w 10664696"/>
              <a:gd name="connsiteY3" fmla="*/ 3452846 h 3626521"/>
              <a:gd name="connsiteX4" fmla="*/ 10662905 w 10664696"/>
              <a:gd name="connsiteY4" fmla="*/ 0 h 3626521"/>
              <a:gd name="connsiteX0" fmla="*/ 0 w 10664696"/>
              <a:gd name="connsiteY0" fmla="*/ 3613240 h 3626521"/>
              <a:gd name="connsiteX1" fmla="*/ 977661 w 10664696"/>
              <a:gd name="connsiteY1" fmla="*/ 3613240 h 3626521"/>
              <a:gd name="connsiteX2" fmla="*/ 1506748 w 10664696"/>
              <a:gd name="connsiteY2" fmla="*/ 3475217 h 3626521"/>
              <a:gd name="connsiteX3" fmla="*/ 9413490 w 10664696"/>
              <a:gd name="connsiteY3" fmla="*/ 3452846 h 3626521"/>
              <a:gd name="connsiteX4" fmla="*/ 10662905 w 10664696"/>
              <a:gd name="connsiteY4" fmla="*/ 0 h 3626521"/>
              <a:gd name="connsiteX0" fmla="*/ 0 w 10664696"/>
              <a:gd name="connsiteY0" fmla="*/ 3613240 h 3626521"/>
              <a:gd name="connsiteX1" fmla="*/ 977661 w 10664696"/>
              <a:gd name="connsiteY1" fmla="*/ 3613240 h 3626521"/>
              <a:gd name="connsiteX2" fmla="*/ 1506748 w 10664696"/>
              <a:gd name="connsiteY2" fmla="*/ 3475217 h 3626521"/>
              <a:gd name="connsiteX3" fmla="*/ 9413490 w 10664696"/>
              <a:gd name="connsiteY3" fmla="*/ 3452846 h 3626521"/>
              <a:gd name="connsiteX4" fmla="*/ 10662905 w 10664696"/>
              <a:gd name="connsiteY4" fmla="*/ 0 h 3626521"/>
              <a:gd name="connsiteX0" fmla="*/ 0 w 10662930"/>
              <a:gd name="connsiteY0" fmla="*/ 3613240 h 3626521"/>
              <a:gd name="connsiteX1" fmla="*/ 977661 w 10662930"/>
              <a:gd name="connsiteY1" fmla="*/ 3613240 h 3626521"/>
              <a:gd name="connsiteX2" fmla="*/ 1506748 w 10662930"/>
              <a:gd name="connsiteY2" fmla="*/ 3475217 h 3626521"/>
              <a:gd name="connsiteX3" fmla="*/ 9413490 w 10662930"/>
              <a:gd name="connsiteY3" fmla="*/ 3452846 h 3626521"/>
              <a:gd name="connsiteX4" fmla="*/ 10662905 w 10662930"/>
              <a:gd name="connsiteY4" fmla="*/ 0 h 3626521"/>
              <a:gd name="connsiteX0" fmla="*/ 0 w 10663317"/>
              <a:gd name="connsiteY0" fmla="*/ 3613240 h 3626521"/>
              <a:gd name="connsiteX1" fmla="*/ 977661 w 10663317"/>
              <a:gd name="connsiteY1" fmla="*/ 3613240 h 3626521"/>
              <a:gd name="connsiteX2" fmla="*/ 1506748 w 10663317"/>
              <a:gd name="connsiteY2" fmla="*/ 3475217 h 3626521"/>
              <a:gd name="connsiteX3" fmla="*/ 9413490 w 10663317"/>
              <a:gd name="connsiteY3" fmla="*/ 3452846 h 3626521"/>
              <a:gd name="connsiteX4" fmla="*/ 10662905 w 10663317"/>
              <a:gd name="connsiteY4" fmla="*/ 0 h 3626521"/>
              <a:gd name="connsiteX0" fmla="*/ 0 w 10663317"/>
              <a:gd name="connsiteY0" fmla="*/ 3613240 h 3626521"/>
              <a:gd name="connsiteX1" fmla="*/ 977661 w 10663317"/>
              <a:gd name="connsiteY1" fmla="*/ 3613240 h 3626521"/>
              <a:gd name="connsiteX2" fmla="*/ 1506748 w 10663317"/>
              <a:gd name="connsiteY2" fmla="*/ 3475217 h 3626521"/>
              <a:gd name="connsiteX3" fmla="*/ 9413490 w 10663317"/>
              <a:gd name="connsiteY3" fmla="*/ 3452846 h 3626521"/>
              <a:gd name="connsiteX4" fmla="*/ 10662905 w 10663317"/>
              <a:gd name="connsiteY4" fmla="*/ 0 h 3626521"/>
              <a:gd name="connsiteX0" fmla="*/ 0 w 10672842"/>
              <a:gd name="connsiteY0" fmla="*/ 3710871 h 3712133"/>
              <a:gd name="connsiteX1" fmla="*/ 987186 w 10672842"/>
              <a:gd name="connsiteY1" fmla="*/ 3613240 h 3712133"/>
              <a:gd name="connsiteX2" fmla="*/ 1516273 w 10672842"/>
              <a:gd name="connsiteY2" fmla="*/ 3475217 h 3712133"/>
              <a:gd name="connsiteX3" fmla="*/ 9423015 w 10672842"/>
              <a:gd name="connsiteY3" fmla="*/ 3452846 h 3712133"/>
              <a:gd name="connsiteX4" fmla="*/ 10672430 w 10672842"/>
              <a:gd name="connsiteY4" fmla="*/ 0 h 3712133"/>
              <a:gd name="connsiteX0" fmla="*/ 0 w 10672842"/>
              <a:gd name="connsiteY0" fmla="*/ 3710871 h 3711869"/>
              <a:gd name="connsiteX1" fmla="*/ 987186 w 10672842"/>
              <a:gd name="connsiteY1" fmla="*/ 3613240 h 3711869"/>
              <a:gd name="connsiteX2" fmla="*/ 1516273 w 10672842"/>
              <a:gd name="connsiteY2" fmla="*/ 3475217 h 3711869"/>
              <a:gd name="connsiteX3" fmla="*/ 9423015 w 10672842"/>
              <a:gd name="connsiteY3" fmla="*/ 3452846 h 3711869"/>
              <a:gd name="connsiteX4" fmla="*/ 10672430 w 10672842"/>
              <a:gd name="connsiteY4" fmla="*/ 0 h 3711869"/>
              <a:gd name="connsiteX0" fmla="*/ 0 w 10672842"/>
              <a:gd name="connsiteY0" fmla="*/ 3710871 h 3711869"/>
              <a:gd name="connsiteX1" fmla="*/ 987186 w 10672842"/>
              <a:gd name="connsiteY1" fmla="*/ 3613240 h 3711869"/>
              <a:gd name="connsiteX2" fmla="*/ 1516273 w 10672842"/>
              <a:gd name="connsiteY2" fmla="*/ 3475217 h 3711869"/>
              <a:gd name="connsiteX3" fmla="*/ 9423015 w 10672842"/>
              <a:gd name="connsiteY3" fmla="*/ 3452846 h 3711869"/>
              <a:gd name="connsiteX4" fmla="*/ 10672430 w 10672842"/>
              <a:gd name="connsiteY4" fmla="*/ 0 h 3711869"/>
              <a:gd name="connsiteX0" fmla="*/ 0 w 10672842"/>
              <a:gd name="connsiteY0" fmla="*/ 3710871 h 3711869"/>
              <a:gd name="connsiteX1" fmla="*/ 987186 w 10672842"/>
              <a:gd name="connsiteY1" fmla="*/ 3613240 h 3711869"/>
              <a:gd name="connsiteX2" fmla="*/ 1516273 w 10672842"/>
              <a:gd name="connsiteY2" fmla="*/ 3475217 h 3711869"/>
              <a:gd name="connsiteX3" fmla="*/ 9423015 w 10672842"/>
              <a:gd name="connsiteY3" fmla="*/ 3452846 h 3711869"/>
              <a:gd name="connsiteX4" fmla="*/ 10672430 w 10672842"/>
              <a:gd name="connsiteY4" fmla="*/ 0 h 3711869"/>
              <a:gd name="connsiteX0" fmla="*/ 0 w 10672842"/>
              <a:gd name="connsiteY0" fmla="*/ 3710871 h 3712063"/>
              <a:gd name="connsiteX1" fmla="*/ 987186 w 10672842"/>
              <a:gd name="connsiteY1" fmla="*/ 3613240 h 3712063"/>
              <a:gd name="connsiteX2" fmla="*/ 1516273 w 10672842"/>
              <a:gd name="connsiteY2" fmla="*/ 3475217 h 3712063"/>
              <a:gd name="connsiteX3" fmla="*/ 9423015 w 10672842"/>
              <a:gd name="connsiteY3" fmla="*/ 3452846 h 3712063"/>
              <a:gd name="connsiteX4" fmla="*/ 10672430 w 10672842"/>
              <a:gd name="connsiteY4" fmla="*/ 0 h 3712063"/>
              <a:gd name="connsiteX0" fmla="*/ 0 w 10672842"/>
              <a:gd name="connsiteY0" fmla="*/ 3710871 h 3711609"/>
              <a:gd name="connsiteX1" fmla="*/ 987186 w 10672842"/>
              <a:gd name="connsiteY1" fmla="*/ 3613240 h 3711609"/>
              <a:gd name="connsiteX2" fmla="*/ 1516273 w 10672842"/>
              <a:gd name="connsiteY2" fmla="*/ 3475217 h 3711609"/>
              <a:gd name="connsiteX3" fmla="*/ 9423015 w 10672842"/>
              <a:gd name="connsiteY3" fmla="*/ 3452846 h 3711609"/>
              <a:gd name="connsiteX4" fmla="*/ 10672430 w 10672842"/>
              <a:gd name="connsiteY4" fmla="*/ 0 h 3711609"/>
              <a:gd name="connsiteX0" fmla="*/ 0 w 10672842"/>
              <a:gd name="connsiteY0" fmla="*/ 3710871 h 3711664"/>
              <a:gd name="connsiteX1" fmla="*/ 987186 w 10672842"/>
              <a:gd name="connsiteY1" fmla="*/ 3613240 h 3711664"/>
              <a:gd name="connsiteX2" fmla="*/ 1516273 w 10672842"/>
              <a:gd name="connsiteY2" fmla="*/ 3475217 h 3711664"/>
              <a:gd name="connsiteX3" fmla="*/ 9423015 w 10672842"/>
              <a:gd name="connsiteY3" fmla="*/ 3452846 h 3711664"/>
              <a:gd name="connsiteX4" fmla="*/ 10672430 w 10672842"/>
              <a:gd name="connsiteY4" fmla="*/ 0 h 3711664"/>
              <a:gd name="connsiteX0" fmla="*/ 0 w 10672842"/>
              <a:gd name="connsiteY0" fmla="*/ 3710871 h 3711824"/>
              <a:gd name="connsiteX1" fmla="*/ 987186 w 10672842"/>
              <a:gd name="connsiteY1" fmla="*/ 3613240 h 3711824"/>
              <a:gd name="connsiteX2" fmla="*/ 1516273 w 10672842"/>
              <a:gd name="connsiteY2" fmla="*/ 3475217 h 3711824"/>
              <a:gd name="connsiteX3" fmla="*/ 9423015 w 10672842"/>
              <a:gd name="connsiteY3" fmla="*/ 3452846 h 3711824"/>
              <a:gd name="connsiteX4" fmla="*/ 10672430 w 10672842"/>
              <a:gd name="connsiteY4" fmla="*/ 0 h 3711824"/>
              <a:gd name="connsiteX0" fmla="*/ 0 w 10672842"/>
              <a:gd name="connsiteY0" fmla="*/ 3710871 h 3711869"/>
              <a:gd name="connsiteX1" fmla="*/ 987186 w 10672842"/>
              <a:gd name="connsiteY1" fmla="*/ 3613240 h 3711869"/>
              <a:gd name="connsiteX2" fmla="*/ 1516273 w 10672842"/>
              <a:gd name="connsiteY2" fmla="*/ 3475217 h 3711869"/>
              <a:gd name="connsiteX3" fmla="*/ 9423015 w 10672842"/>
              <a:gd name="connsiteY3" fmla="*/ 3452846 h 3711869"/>
              <a:gd name="connsiteX4" fmla="*/ 10672430 w 10672842"/>
              <a:gd name="connsiteY4" fmla="*/ 0 h 3711869"/>
              <a:gd name="connsiteX0" fmla="*/ 0 w 10672842"/>
              <a:gd name="connsiteY0" fmla="*/ 3710871 h 3711869"/>
              <a:gd name="connsiteX1" fmla="*/ 987186 w 10672842"/>
              <a:gd name="connsiteY1" fmla="*/ 3613240 h 3711869"/>
              <a:gd name="connsiteX2" fmla="*/ 1516273 w 10672842"/>
              <a:gd name="connsiteY2" fmla="*/ 3475217 h 3711869"/>
              <a:gd name="connsiteX3" fmla="*/ 5663773 w 10672842"/>
              <a:gd name="connsiteY3" fmla="*/ 3455357 h 3711869"/>
              <a:gd name="connsiteX4" fmla="*/ 9423015 w 10672842"/>
              <a:gd name="connsiteY4" fmla="*/ 3452846 h 3711869"/>
              <a:gd name="connsiteX5" fmla="*/ 10672430 w 10672842"/>
              <a:gd name="connsiteY5" fmla="*/ 0 h 3711869"/>
              <a:gd name="connsiteX0" fmla="*/ 0 w 10672842"/>
              <a:gd name="connsiteY0" fmla="*/ 3710871 h 3711869"/>
              <a:gd name="connsiteX1" fmla="*/ 987186 w 10672842"/>
              <a:gd name="connsiteY1" fmla="*/ 3613240 h 3711869"/>
              <a:gd name="connsiteX2" fmla="*/ 1516273 w 10672842"/>
              <a:gd name="connsiteY2" fmla="*/ 3475217 h 3711869"/>
              <a:gd name="connsiteX3" fmla="*/ 5652414 w 10672842"/>
              <a:gd name="connsiteY3" fmla="*/ 3194100 h 3711869"/>
              <a:gd name="connsiteX4" fmla="*/ 9423015 w 10672842"/>
              <a:gd name="connsiteY4" fmla="*/ 3452846 h 3711869"/>
              <a:gd name="connsiteX5" fmla="*/ 10672430 w 10672842"/>
              <a:gd name="connsiteY5" fmla="*/ 0 h 3711869"/>
              <a:gd name="connsiteX0" fmla="*/ 0 w 10672842"/>
              <a:gd name="connsiteY0" fmla="*/ 3710871 h 3711869"/>
              <a:gd name="connsiteX1" fmla="*/ 987186 w 10672842"/>
              <a:gd name="connsiteY1" fmla="*/ 3613240 h 3711869"/>
              <a:gd name="connsiteX2" fmla="*/ 1516273 w 10672842"/>
              <a:gd name="connsiteY2" fmla="*/ 3475217 h 3711869"/>
              <a:gd name="connsiteX3" fmla="*/ 5652414 w 10672842"/>
              <a:gd name="connsiteY3" fmla="*/ 3194100 h 3711869"/>
              <a:gd name="connsiteX4" fmla="*/ 9423015 w 10672842"/>
              <a:gd name="connsiteY4" fmla="*/ 3452846 h 3711869"/>
              <a:gd name="connsiteX5" fmla="*/ 10672430 w 10672842"/>
              <a:gd name="connsiteY5" fmla="*/ 0 h 3711869"/>
              <a:gd name="connsiteX0" fmla="*/ 0 w 10672842"/>
              <a:gd name="connsiteY0" fmla="*/ 3710871 h 3711869"/>
              <a:gd name="connsiteX1" fmla="*/ 987186 w 10672842"/>
              <a:gd name="connsiteY1" fmla="*/ 3613240 h 3711869"/>
              <a:gd name="connsiteX2" fmla="*/ 1516273 w 10672842"/>
              <a:gd name="connsiteY2" fmla="*/ 3475217 h 3711869"/>
              <a:gd name="connsiteX3" fmla="*/ 5652414 w 10672842"/>
              <a:gd name="connsiteY3" fmla="*/ 3194100 h 3711869"/>
              <a:gd name="connsiteX4" fmla="*/ 9423015 w 10672842"/>
              <a:gd name="connsiteY4" fmla="*/ 3452846 h 3711869"/>
              <a:gd name="connsiteX5" fmla="*/ 10672430 w 10672842"/>
              <a:gd name="connsiteY5" fmla="*/ 0 h 3711869"/>
              <a:gd name="connsiteX0" fmla="*/ 0 w 10672782"/>
              <a:gd name="connsiteY0" fmla="*/ 3710871 h 3711869"/>
              <a:gd name="connsiteX1" fmla="*/ 987186 w 10672782"/>
              <a:gd name="connsiteY1" fmla="*/ 3613240 h 3711869"/>
              <a:gd name="connsiteX2" fmla="*/ 1516273 w 10672782"/>
              <a:gd name="connsiteY2" fmla="*/ 3475217 h 3711869"/>
              <a:gd name="connsiteX3" fmla="*/ 5652414 w 10672782"/>
              <a:gd name="connsiteY3" fmla="*/ 3194100 h 3711869"/>
              <a:gd name="connsiteX4" fmla="*/ 9411656 w 10672782"/>
              <a:gd name="connsiteY4" fmla="*/ 2896255 h 3711869"/>
              <a:gd name="connsiteX5" fmla="*/ 10672430 w 10672782"/>
              <a:gd name="connsiteY5" fmla="*/ 0 h 3711869"/>
              <a:gd name="connsiteX0" fmla="*/ 0 w 10672782"/>
              <a:gd name="connsiteY0" fmla="*/ 3710871 h 3711869"/>
              <a:gd name="connsiteX1" fmla="*/ 987186 w 10672782"/>
              <a:gd name="connsiteY1" fmla="*/ 3613240 h 3711869"/>
              <a:gd name="connsiteX2" fmla="*/ 1516273 w 10672782"/>
              <a:gd name="connsiteY2" fmla="*/ 3475217 h 3711869"/>
              <a:gd name="connsiteX3" fmla="*/ 5652414 w 10672782"/>
              <a:gd name="connsiteY3" fmla="*/ 3194100 h 3711869"/>
              <a:gd name="connsiteX4" fmla="*/ 9411656 w 10672782"/>
              <a:gd name="connsiteY4" fmla="*/ 2896255 h 3711869"/>
              <a:gd name="connsiteX5" fmla="*/ 10672430 w 10672782"/>
              <a:gd name="connsiteY5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652414 w 10672735"/>
              <a:gd name="connsiteY3" fmla="*/ 3194100 h 3711869"/>
              <a:gd name="connsiteX4" fmla="*/ 9400297 w 10672735"/>
              <a:gd name="connsiteY4" fmla="*/ 3089358 h 3711869"/>
              <a:gd name="connsiteX5" fmla="*/ 10672430 w 10672735"/>
              <a:gd name="connsiteY5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652414 w 10672735"/>
              <a:gd name="connsiteY3" fmla="*/ 3194100 h 3711869"/>
              <a:gd name="connsiteX4" fmla="*/ 9400297 w 10672735"/>
              <a:gd name="connsiteY4" fmla="*/ 3089358 h 3711869"/>
              <a:gd name="connsiteX5" fmla="*/ 10672430 w 10672735"/>
              <a:gd name="connsiteY5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652414 w 10672735"/>
              <a:gd name="connsiteY3" fmla="*/ 3194100 h 3711869"/>
              <a:gd name="connsiteX4" fmla="*/ 9400297 w 10672735"/>
              <a:gd name="connsiteY4" fmla="*/ 3089358 h 3711869"/>
              <a:gd name="connsiteX5" fmla="*/ 10672430 w 10672735"/>
              <a:gd name="connsiteY5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68440 w 10672735"/>
              <a:gd name="connsiteY3" fmla="*/ 3330408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47067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47067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47067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  <a:gd name="connsiteX0" fmla="*/ 0 w 10672735"/>
              <a:gd name="connsiteY0" fmla="*/ 3710871 h 3711869"/>
              <a:gd name="connsiteX1" fmla="*/ 987186 w 10672735"/>
              <a:gd name="connsiteY1" fmla="*/ 3613240 h 3711869"/>
              <a:gd name="connsiteX2" fmla="*/ 1516273 w 10672735"/>
              <a:gd name="connsiteY2" fmla="*/ 3475217 h 3711869"/>
              <a:gd name="connsiteX3" fmla="*/ 5357081 w 10672735"/>
              <a:gd name="connsiteY3" fmla="*/ 3432639 h 3711869"/>
              <a:gd name="connsiteX4" fmla="*/ 5652414 w 10672735"/>
              <a:gd name="connsiteY4" fmla="*/ 3194100 h 3711869"/>
              <a:gd name="connsiteX5" fmla="*/ 9400297 w 10672735"/>
              <a:gd name="connsiteY5" fmla="*/ 3089358 h 3711869"/>
              <a:gd name="connsiteX6" fmla="*/ 10672430 w 10672735"/>
              <a:gd name="connsiteY6" fmla="*/ 0 h 371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2735" h="3711869">
                <a:moveTo>
                  <a:pt x="0" y="3710871"/>
                </a:moveTo>
                <a:cubicBezTo>
                  <a:pt x="363268" y="3722373"/>
                  <a:pt x="863062" y="3631084"/>
                  <a:pt x="987186" y="3613240"/>
                </a:cubicBezTo>
                <a:cubicBezTo>
                  <a:pt x="1111310" y="3595396"/>
                  <a:pt x="787957" y="3505317"/>
                  <a:pt x="1516273" y="3475217"/>
                </a:cubicBezTo>
                <a:cubicBezTo>
                  <a:pt x="2244589" y="3445117"/>
                  <a:pt x="4667724" y="3479492"/>
                  <a:pt x="5357081" y="3432639"/>
                </a:cubicBezTo>
                <a:cubicBezTo>
                  <a:pt x="5466889" y="3387591"/>
                  <a:pt x="5505172" y="3477906"/>
                  <a:pt x="5652414" y="3194100"/>
                </a:cubicBezTo>
                <a:cubicBezTo>
                  <a:pt x="5804448" y="3103112"/>
                  <a:pt x="8145238" y="3120019"/>
                  <a:pt x="9400297" y="3089358"/>
                </a:cubicBezTo>
                <a:cubicBezTo>
                  <a:pt x="10628132" y="3093538"/>
                  <a:pt x="10677718" y="2021"/>
                  <a:pt x="10672430" y="0"/>
                </a:cubicBezTo>
              </a:path>
            </a:pathLst>
          </a:custGeom>
          <a:noFill/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15351" y="5538158"/>
            <a:ext cx="10512723" cy="0"/>
          </a:xfrm>
          <a:prstGeom prst="line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15351" y="500332"/>
            <a:ext cx="0" cy="5072332"/>
          </a:xfrm>
          <a:prstGeom prst="line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74239" y="4781550"/>
            <a:ext cx="550102" cy="38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16509" y="426232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1963</a:t>
            </a:r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>
            <a:off x="5885932" y="4125952"/>
            <a:ext cx="243407" cy="88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76818" y="354117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1989</a:t>
            </a:r>
          </a:p>
        </p:txBody>
      </p:sp>
      <p:cxnSp>
        <p:nvCxnSpPr>
          <p:cNvPr id="35" name="Straight Arrow Connector 34"/>
          <p:cNvCxnSpPr>
            <a:stCxn id="36" idx="3"/>
          </p:cNvCxnSpPr>
          <p:nvPr/>
        </p:nvCxnSpPr>
        <p:spPr>
          <a:xfrm flipV="1">
            <a:off x="9527984" y="2409236"/>
            <a:ext cx="1563879" cy="333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71129" y="2450244"/>
            <a:ext cx="1156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Today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4863" y="166861"/>
            <a:ext cx="1120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  <a:ea typeface="+mj-ea"/>
                <a:cs typeface="+mj-cs"/>
              </a:rPr>
              <a:t>How much do we need a VR database system?</a:t>
            </a:r>
          </a:p>
        </p:txBody>
      </p:sp>
    </p:spTree>
    <p:extLst>
      <p:ext uri="{BB962C8B-B14F-4D97-AF65-F5344CB8AC3E}">
        <p14:creationId xmlns:p14="http://schemas.microsoft.com/office/powerpoint/2010/main" val="150210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ttp://onlinereporter.com/wp-content/uploads/2016/06/ARRIS_V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1500" y="1147763"/>
            <a:ext cx="10877550" cy="9525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80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9" name="Picture 2" descr="https://scontent.cdninstagram.com/t51.2885-15/e35/13671747_327939297542971_1469974205_n.jpg?ig_cache_key=MTMyNDcyMzI3NTA2Njg3OTU0NA%3D%3D.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t="9091" r="63637"/>
          <a:stretch/>
        </p:blipFill>
        <p:spPr bwMode="auto">
          <a:xfrm flipH="1">
            <a:off x="4466452" y="11"/>
            <a:ext cx="2177225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.cdninstagram.com/t51.2885-15/e35/13671747_327939297542971_1469974205_n.jpg?ig_cache_key=MTMyNDcyMzI3NTA2Njg3OTU0NA%3D%3D.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9" t="9091" r="-21398"/>
          <a:stretch/>
        </p:blipFill>
        <p:spPr bwMode="auto">
          <a:xfrm flipH="1">
            <a:off x="4466452" y="11"/>
            <a:ext cx="7725548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5797" y="250387"/>
            <a:ext cx="5182187" cy="17028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latin typeface="+mj-lt"/>
                <a:ea typeface="+mj-ea"/>
                <a:cs typeface="+mj-cs"/>
              </a:rPr>
              <a:t>Why is VR a data management problem?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8588" y="2168807"/>
                <a:ext cx="684847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5760" indent="-36576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85000"/>
                      </a:schemeClr>
                    </a:solidFill>
                  </a:rPr>
                  <a:t>VR data often takes the form of large, multidimensional arrays </a:t>
                </a:r>
              </a:p>
              <a:p>
                <a:pPr marL="365760"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>
                        <a:lumMod val="85000"/>
                      </a:schemeClr>
                    </a:solidFill>
                  </a:rPr>
                  <a:t>(e.g., 360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85000"/>
                      </a:schemeClr>
                    </a:solidFill>
                  </a:rPr>
                  <a:t> videos)</a:t>
                </a:r>
              </a:p>
              <a:p>
                <a:pPr marL="365760" indent="-36576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85000"/>
                      </a:schemeClr>
                    </a:solidFill>
                  </a:rPr>
                  <a:t>We know how to execute queries over  these types of data!</a:t>
                </a:r>
              </a:p>
              <a:p>
                <a:pPr marL="365760" indent="-36576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85000"/>
                      </a:schemeClr>
                    </a:solidFill>
                  </a:rPr>
                  <a:t>VR data can benefit from physical storage optimization and indexing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8" y="2168807"/>
                <a:ext cx="6848475" cy="3416320"/>
              </a:xfrm>
              <a:prstGeom prst="rect">
                <a:avLst/>
              </a:prstGeom>
              <a:blipFill>
                <a:blip r:embed="rId4"/>
                <a:stretch>
                  <a:fillRect l="-1601" t="-1786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551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27538" y="1793941"/>
            <a:ext cx="10683436" cy="4595609"/>
            <a:chOff x="1421250" y="1793941"/>
            <a:chExt cx="10683436" cy="4595609"/>
          </a:xfrm>
        </p:grpSpPr>
        <p:sp>
          <p:nvSpPr>
            <p:cNvPr id="3" name="TextBox 2"/>
            <p:cNvSpPr txBox="1"/>
            <p:nvPr/>
          </p:nvSpPr>
          <p:spPr>
            <a:xfrm>
              <a:off x="1421250" y="1793941"/>
              <a:ext cx="43658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Vision: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019533" y="2563382"/>
                  <a:ext cx="10085153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800" dirty="0"/>
                    <a:t>A cloud-based data management system for VR video applications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800" dirty="0"/>
                    <a:t>Full stack: data ingest, processing, and online streaming engine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800" dirty="0"/>
                    <a:t>Initially targeting multi-position 360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a14:m>
                  <a:r>
                    <a:rPr lang="en-US" sz="2800" dirty="0"/>
                    <a:t> videos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533" y="2563382"/>
                  <a:ext cx="10085153" cy="1384995"/>
                </a:xfrm>
                <a:prstGeom prst="rect">
                  <a:avLst/>
                </a:prstGeom>
                <a:blipFill>
                  <a:blip r:embed="rId3"/>
                  <a:stretch>
                    <a:fillRect l="-1088" t="-4405" r="-544" b="-11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1421250" y="4235114"/>
              <a:ext cx="43658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Key Benefits: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32342" y="5004555"/>
              <a:ext cx="92393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/>
                <a:t>Reduced client bandwidth requirements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/>
                <a:t>Decreased device power demands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/>
                <a:t>Increased server capacity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084872" y="636193"/>
            <a:ext cx="4022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Visual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5B9BD5"/>
                </a:solidFill>
              </a:rPr>
              <a:t>Cloud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7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401718">
            <a:off x="7844590" y="4463715"/>
            <a:ext cx="3405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hiller" panose="04020404031007020602" pitchFamily="82" charset="0"/>
              </a:rPr>
              <a:t>How do these work?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7956883" y="3886200"/>
            <a:ext cx="2093115" cy="577516"/>
          </a:xfrm>
          <a:custGeom>
            <a:avLst/>
            <a:gdLst>
              <a:gd name="connsiteX0" fmla="*/ 1628274 w 2103806"/>
              <a:gd name="connsiteY0" fmla="*/ 577516 h 577516"/>
              <a:gd name="connsiteX1" fmla="*/ 2053390 w 2103806"/>
              <a:gd name="connsiteY1" fmla="*/ 457200 h 577516"/>
              <a:gd name="connsiteX2" fmla="*/ 597569 w 2103806"/>
              <a:gd name="connsiteY2" fmla="*/ 208547 h 577516"/>
              <a:gd name="connsiteX3" fmla="*/ 0 w 2103806"/>
              <a:gd name="connsiteY3" fmla="*/ 0 h 577516"/>
              <a:gd name="connsiteX0" fmla="*/ 1628274 w 2103806"/>
              <a:gd name="connsiteY0" fmla="*/ 577516 h 577516"/>
              <a:gd name="connsiteX1" fmla="*/ 2053390 w 2103806"/>
              <a:gd name="connsiteY1" fmla="*/ 457200 h 577516"/>
              <a:gd name="connsiteX2" fmla="*/ 597569 w 2103806"/>
              <a:gd name="connsiteY2" fmla="*/ 208547 h 577516"/>
              <a:gd name="connsiteX3" fmla="*/ 0 w 2103806"/>
              <a:gd name="connsiteY3" fmla="*/ 0 h 577516"/>
              <a:gd name="connsiteX0" fmla="*/ 1670833 w 2146365"/>
              <a:gd name="connsiteY0" fmla="*/ 577516 h 577516"/>
              <a:gd name="connsiteX1" fmla="*/ 2095949 w 2146365"/>
              <a:gd name="connsiteY1" fmla="*/ 457200 h 577516"/>
              <a:gd name="connsiteX2" fmla="*/ 640128 w 2146365"/>
              <a:gd name="connsiteY2" fmla="*/ 208547 h 577516"/>
              <a:gd name="connsiteX3" fmla="*/ 42559 w 2146365"/>
              <a:gd name="connsiteY3" fmla="*/ 0 h 577516"/>
              <a:gd name="connsiteX0" fmla="*/ 1680213 w 2162959"/>
              <a:gd name="connsiteY0" fmla="*/ 577516 h 577516"/>
              <a:gd name="connsiteX1" fmla="*/ 2105329 w 2162959"/>
              <a:gd name="connsiteY1" fmla="*/ 457200 h 577516"/>
              <a:gd name="connsiteX2" fmla="*/ 538671 w 2162959"/>
              <a:gd name="connsiteY2" fmla="*/ 249382 h 577516"/>
              <a:gd name="connsiteX3" fmla="*/ 51939 w 2162959"/>
              <a:gd name="connsiteY3" fmla="*/ 0 h 577516"/>
              <a:gd name="connsiteX0" fmla="*/ 1692459 w 2181753"/>
              <a:gd name="connsiteY0" fmla="*/ 577516 h 577516"/>
              <a:gd name="connsiteX1" fmla="*/ 2117575 w 2181753"/>
              <a:gd name="connsiteY1" fmla="*/ 457200 h 577516"/>
              <a:gd name="connsiteX2" fmla="*/ 451748 w 2181753"/>
              <a:gd name="connsiteY2" fmla="*/ 237715 h 577516"/>
              <a:gd name="connsiteX3" fmla="*/ 64185 w 2181753"/>
              <a:gd name="connsiteY3" fmla="*/ 0 h 577516"/>
              <a:gd name="connsiteX0" fmla="*/ 1704852 w 2198911"/>
              <a:gd name="connsiteY0" fmla="*/ 577516 h 577516"/>
              <a:gd name="connsiteX1" fmla="*/ 2129968 w 2198911"/>
              <a:gd name="connsiteY1" fmla="*/ 457200 h 577516"/>
              <a:gd name="connsiteX2" fmla="*/ 392681 w 2198911"/>
              <a:gd name="connsiteY2" fmla="*/ 290216 h 577516"/>
              <a:gd name="connsiteX3" fmla="*/ 76578 w 2198911"/>
              <a:gd name="connsiteY3" fmla="*/ 0 h 577516"/>
              <a:gd name="connsiteX0" fmla="*/ 1695397 w 2185951"/>
              <a:gd name="connsiteY0" fmla="*/ 577516 h 577516"/>
              <a:gd name="connsiteX1" fmla="*/ 2120513 w 2185951"/>
              <a:gd name="connsiteY1" fmla="*/ 457200 h 577516"/>
              <a:gd name="connsiteX2" fmla="*/ 435728 w 2185951"/>
              <a:gd name="connsiteY2" fmla="*/ 316467 h 577516"/>
              <a:gd name="connsiteX3" fmla="*/ 67123 w 2185951"/>
              <a:gd name="connsiteY3" fmla="*/ 0 h 577516"/>
              <a:gd name="connsiteX0" fmla="*/ 1686661 w 2173152"/>
              <a:gd name="connsiteY0" fmla="*/ 577516 h 577516"/>
              <a:gd name="connsiteX1" fmla="*/ 2111777 w 2173152"/>
              <a:gd name="connsiteY1" fmla="*/ 457200 h 577516"/>
              <a:gd name="connsiteX2" fmla="*/ 488243 w 2173152"/>
              <a:gd name="connsiteY2" fmla="*/ 310634 h 577516"/>
              <a:gd name="connsiteX3" fmla="*/ 58387 w 2173152"/>
              <a:gd name="connsiteY3" fmla="*/ 0 h 577516"/>
              <a:gd name="connsiteX0" fmla="*/ 1703324 w 2189815"/>
              <a:gd name="connsiteY0" fmla="*/ 577516 h 577516"/>
              <a:gd name="connsiteX1" fmla="*/ 2128440 w 2189815"/>
              <a:gd name="connsiteY1" fmla="*/ 457200 h 577516"/>
              <a:gd name="connsiteX2" fmla="*/ 504906 w 2189815"/>
              <a:gd name="connsiteY2" fmla="*/ 310634 h 577516"/>
              <a:gd name="connsiteX3" fmla="*/ 75050 w 2189815"/>
              <a:gd name="connsiteY3" fmla="*/ 0 h 577516"/>
              <a:gd name="connsiteX0" fmla="*/ 1632045 w 2118536"/>
              <a:gd name="connsiteY0" fmla="*/ 577516 h 577516"/>
              <a:gd name="connsiteX1" fmla="*/ 2057161 w 2118536"/>
              <a:gd name="connsiteY1" fmla="*/ 457200 h 577516"/>
              <a:gd name="connsiteX2" fmla="*/ 433627 w 2118536"/>
              <a:gd name="connsiteY2" fmla="*/ 310634 h 577516"/>
              <a:gd name="connsiteX3" fmla="*/ 3771 w 2118536"/>
              <a:gd name="connsiteY3" fmla="*/ 0 h 577516"/>
              <a:gd name="connsiteX0" fmla="*/ 1632045 w 2118536"/>
              <a:gd name="connsiteY0" fmla="*/ 577516 h 577516"/>
              <a:gd name="connsiteX1" fmla="*/ 2057161 w 2118536"/>
              <a:gd name="connsiteY1" fmla="*/ 457200 h 577516"/>
              <a:gd name="connsiteX2" fmla="*/ 433627 w 2118536"/>
              <a:gd name="connsiteY2" fmla="*/ 310634 h 577516"/>
              <a:gd name="connsiteX3" fmla="*/ 3771 w 2118536"/>
              <a:gd name="connsiteY3" fmla="*/ 0 h 577516"/>
              <a:gd name="connsiteX0" fmla="*/ 1630844 w 2117335"/>
              <a:gd name="connsiteY0" fmla="*/ 577516 h 577516"/>
              <a:gd name="connsiteX1" fmla="*/ 2055960 w 2117335"/>
              <a:gd name="connsiteY1" fmla="*/ 457200 h 577516"/>
              <a:gd name="connsiteX2" fmla="*/ 432426 w 2117335"/>
              <a:gd name="connsiteY2" fmla="*/ 310634 h 577516"/>
              <a:gd name="connsiteX3" fmla="*/ 2570 w 2117335"/>
              <a:gd name="connsiteY3" fmla="*/ 0 h 577516"/>
              <a:gd name="connsiteX0" fmla="*/ 1630011 w 2116502"/>
              <a:gd name="connsiteY0" fmla="*/ 577516 h 577516"/>
              <a:gd name="connsiteX1" fmla="*/ 2055127 w 2116502"/>
              <a:gd name="connsiteY1" fmla="*/ 457200 h 577516"/>
              <a:gd name="connsiteX2" fmla="*/ 431593 w 2116502"/>
              <a:gd name="connsiteY2" fmla="*/ 310634 h 577516"/>
              <a:gd name="connsiteX3" fmla="*/ 1737 w 2116502"/>
              <a:gd name="connsiteY3" fmla="*/ 0 h 577516"/>
              <a:gd name="connsiteX0" fmla="*/ 1629936 w 2116427"/>
              <a:gd name="connsiteY0" fmla="*/ 577516 h 577516"/>
              <a:gd name="connsiteX1" fmla="*/ 2055052 w 2116427"/>
              <a:gd name="connsiteY1" fmla="*/ 457200 h 577516"/>
              <a:gd name="connsiteX2" fmla="*/ 431518 w 2116427"/>
              <a:gd name="connsiteY2" fmla="*/ 310634 h 577516"/>
              <a:gd name="connsiteX3" fmla="*/ 1662 w 2116427"/>
              <a:gd name="connsiteY3" fmla="*/ 0 h 577516"/>
              <a:gd name="connsiteX0" fmla="*/ 1629949 w 2116440"/>
              <a:gd name="connsiteY0" fmla="*/ 577516 h 577516"/>
              <a:gd name="connsiteX1" fmla="*/ 2055065 w 2116440"/>
              <a:gd name="connsiteY1" fmla="*/ 457200 h 577516"/>
              <a:gd name="connsiteX2" fmla="*/ 431531 w 2116440"/>
              <a:gd name="connsiteY2" fmla="*/ 310634 h 577516"/>
              <a:gd name="connsiteX3" fmla="*/ 1675 w 2116440"/>
              <a:gd name="connsiteY3" fmla="*/ 0 h 577516"/>
              <a:gd name="connsiteX0" fmla="*/ 1629949 w 2116440"/>
              <a:gd name="connsiteY0" fmla="*/ 577516 h 577516"/>
              <a:gd name="connsiteX1" fmla="*/ 2055065 w 2116440"/>
              <a:gd name="connsiteY1" fmla="*/ 457200 h 577516"/>
              <a:gd name="connsiteX2" fmla="*/ 431531 w 2116440"/>
              <a:gd name="connsiteY2" fmla="*/ 310634 h 577516"/>
              <a:gd name="connsiteX3" fmla="*/ 1675 w 2116440"/>
              <a:gd name="connsiteY3" fmla="*/ 0 h 577516"/>
              <a:gd name="connsiteX0" fmla="*/ 1630327 w 2116818"/>
              <a:gd name="connsiteY0" fmla="*/ 577516 h 577516"/>
              <a:gd name="connsiteX1" fmla="*/ 2055443 w 2116818"/>
              <a:gd name="connsiteY1" fmla="*/ 457200 h 577516"/>
              <a:gd name="connsiteX2" fmla="*/ 431909 w 2116818"/>
              <a:gd name="connsiteY2" fmla="*/ 310634 h 577516"/>
              <a:gd name="connsiteX3" fmla="*/ 2053 w 2116818"/>
              <a:gd name="connsiteY3" fmla="*/ 0 h 577516"/>
              <a:gd name="connsiteX0" fmla="*/ 1630306 w 2116797"/>
              <a:gd name="connsiteY0" fmla="*/ 577516 h 577516"/>
              <a:gd name="connsiteX1" fmla="*/ 2055422 w 2116797"/>
              <a:gd name="connsiteY1" fmla="*/ 457200 h 577516"/>
              <a:gd name="connsiteX2" fmla="*/ 431888 w 2116797"/>
              <a:gd name="connsiteY2" fmla="*/ 310634 h 577516"/>
              <a:gd name="connsiteX3" fmla="*/ 2032 w 2116797"/>
              <a:gd name="connsiteY3" fmla="*/ 0 h 577516"/>
              <a:gd name="connsiteX0" fmla="*/ 1630306 w 2116797"/>
              <a:gd name="connsiteY0" fmla="*/ 577516 h 577516"/>
              <a:gd name="connsiteX1" fmla="*/ 2055422 w 2116797"/>
              <a:gd name="connsiteY1" fmla="*/ 457200 h 577516"/>
              <a:gd name="connsiteX2" fmla="*/ 431888 w 2116797"/>
              <a:gd name="connsiteY2" fmla="*/ 310634 h 577516"/>
              <a:gd name="connsiteX3" fmla="*/ 2032 w 2116797"/>
              <a:gd name="connsiteY3" fmla="*/ 0 h 577516"/>
              <a:gd name="connsiteX0" fmla="*/ 1629480 w 2115971"/>
              <a:gd name="connsiteY0" fmla="*/ 577516 h 577516"/>
              <a:gd name="connsiteX1" fmla="*/ 2054596 w 2115971"/>
              <a:gd name="connsiteY1" fmla="*/ 457200 h 577516"/>
              <a:gd name="connsiteX2" fmla="*/ 431062 w 2115971"/>
              <a:gd name="connsiteY2" fmla="*/ 310634 h 577516"/>
              <a:gd name="connsiteX3" fmla="*/ 1206 w 2115971"/>
              <a:gd name="connsiteY3" fmla="*/ 0 h 577516"/>
              <a:gd name="connsiteX0" fmla="*/ 1629519 w 2116010"/>
              <a:gd name="connsiteY0" fmla="*/ 577516 h 577516"/>
              <a:gd name="connsiteX1" fmla="*/ 2054635 w 2116010"/>
              <a:gd name="connsiteY1" fmla="*/ 457200 h 577516"/>
              <a:gd name="connsiteX2" fmla="*/ 431101 w 2116010"/>
              <a:gd name="connsiteY2" fmla="*/ 310634 h 577516"/>
              <a:gd name="connsiteX3" fmla="*/ 1245 w 2116010"/>
              <a:gd name="connsiteY3" fmla="*/ 0 h 577516"/>
              <a:gd name="connsiteX0" fmla="*/ 1629826 w 2116317"/>
              <a:gd name="connsiteY0" fmla="*/ 577516 h 577516"/>
              <a:gd name="connsiteX1" fmla="*/ 2054942 w 2116317"/>
              <a:gd name="connsiteY1" fmla="*/ 457200 h 577516"/>
              <a:gd name="connsiteX2" fmla="*/ 431408 w 2116317"/>
              <a:gd name="connsiteY2" fmla="*/ 310634 h 577516"/>
              <a:gd name="connsiteX3" fmla="*/ 1552 w 2116317"/>
              <a:gd name="connsiteY3" fmla="*/ 0 h 577516"/>
              <a:gd name="connsiteX0" fmla="*/ 1629766 w 2116257"/>
              <a:gd name="connsiteY0" fmla="*/ 577516 h 577516"/>
              <a:gd name="connsiteX1" fmla="*/ 2054882 w 2116257"/>
              <a:gd name="connsiteY1" fmla="*/ 457200 h 577516"/>
              <a:gd name="connsiteX2" fmla="*/ 431348 w 2116257"/>
              <a:gd name="connsiteY2" fmla="*/ 310634 h 577516"/>
              <a:gd name="connsiteX3" fmla="*/ 1492 w 2116257"/>
              <a:gd name="connsiteY3" fmla="*/ 0 h 577516"/>
              <a:gd name="connsiteX0" fmla="*/ 1629754 w 2116245"/>
              <a:gd name="connsiteY0" fmla="*/ 577516 h 577516"/>
              <a:gd name="connsiteX1" fmla="*/ 2054870 w 2116245"/>
              <a:gd name="connsiteY1" fmla="*/ 457200 h 577516"/>
              <a:gd name="connsiteX2" fmla="*/ 431336 w 2116245"/>
              <a:gd name="connsiteY2" fmla="*/ 310634 h 577516"/>
              <a:gd name="connsiteX3" fmla="*/ 1480 w 2116245"/>
              <a:gd name="connsiteY3" fmla="*/ 0 h 577516"/>
              <a:gd name="connsiteX0" fmla="*/ 1628274 w 2114765"/>
              <a:gd name="connsiteY0" fmla="*/ 577516 h 577516"/>
              <a:gd name="connsiteX1" fmla="*/ 2053390 w 2114765"/>
              <a:gd name="connsiteY1" fmla="*/ 457200 h 577516"/>
              <a:gd name="connsiteX2" fmla="*/ 429856 w 2114765"/>
              <a:gd name="connsiteY2" fmla="*/ 310634 h 577516"/>
              <a:gd name="connsiteX3" fmla="*/ 0 w 2114765"/>
              <a:gd name="connsiteY3" fmla="*/ 0 h 577516"/>
              <a:gd name="connsiteX0" fmla="*/ 1628274 w 2088570"/>
              <a:gd name="connsiteY0" fmla="*/ 577516 h 577516"/>
              <a:gd name="connsiteX1" fmla="*/ 2053390 w 2088570"/>
              <a:gd name="connsiteY1" fmla="*/ 457200 h 577516"/>
              <a:gd name="connsiteX2" fmla="*/ 429856 w 2088570"/>
              <a:gd name="connsiteY2" fmla="*/ 310634 h 577516"/>
              <a:gd name="connsiteX3" fmla="*/ 0 w 2088570"/>
              <a:gd name="connsiteY3" fmla="*/ 0 h 577516"/>
              <a:gd name="connsiteX0" fmla="*/ 1628274 w 2091170"/>
              <a:gd name="connsiteY0" fmla="*/ 577516 h 577516"/>
              <a:gd name="connsiteX1" fmla="*/ 2053390 w 2091170"/>
              <a:gd name="connsiteY1" fmla="*/ 457200 h 577516"/>
              <a:gd name="connsiteX2" fmla="*/ 429856 w 2091170"/>
              <a:gd name="connsiteY2" fmla="*/ 310634 h 577516"/>
              <a:gd name="connsiteX3" fmla="*/ 0 w 2091170"/>
              <a:gd name="connsiteY3" fmla="*/ 0 h 577516"/>
              <a:gd name="connsiteX0" fmla="*/ 1628274 w 2091707"/>
              <a:gd name="connsiteY0" fmla="*/ 577516 h 577516"/>
              <a:gd name="connsiteX1" fmla="*/ 2053390 w 2091707"/>
              <a:gd name="connsiteY1" fmla="*/ 457200 h 577516"/>
              <a:gd name="connsiteX2" fmla="*/ 429856 w 2091707"/>
              <a:gd name="connsiteY2" fmla="*/ 310634 h 577516"/>
              <a:gd name="connsiteX3" fmla="*/ 0 w 2091707"/>
              <a:gd name="connsiteY3" fmla="*/ 0 h 577516"/>
              <a:gd name="connsiteX0" fmla="*/ 1628274 w 2093115"/>
              <a:gd name="connsiteY0" fmla="*/ 577516 h 577516"/>
              <a:gd name="connsiteX1" fmla="*/ 2053390 w 2093115"/>
              <a:gd name="connsiteY1" fmla="*/ 457200 h 577516"/>
              <a:gd name="connsiteX2" fmla="*/ 429856 w 2093115"/>
              <a:gd name="connsiteY2" fmla="*/ 310634 h 577516"/>
              <a:gd name="connsiteX3" fmla="*/ 0 w 2093115"/>
              <a:gd name="connsiteY3" fmla="*/ 0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3115" h="577516">
                <a:moveTo>
                  <a:pt x="1628274" y="577516"/>
                </a:moveTo>
                <a:cubicBezTo>
                  <a:pt x="1635049" y="548105"/>
                  <a:pt x="2253126" y="501680"/>
                  <a:pt x="2053390" y="457200"/>
                </a:cubicBezTo>
                <a:cubicBezTo>
                  <a:pt x="1853654" y="412720"/>
                  <a:pt x="538748" y="331416"/>
                  <a:pt x="429856" y="310634"/>
                </a:cubicBezTo>
                <a:cubicBezTo>
                  <a:pt x="320964" y="289852"/>
                  <a:pt x="28498" y="317013"/>
                  <a:pt x="0" y="0"/>
                </a:cubicBezTo>
              </a:path>
            </a:pathLst>
          </a:cu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27538" y="1793941"/>
            <a:ext cx="10740586" cy="4595609"/>
            <a:chOff x="1421250" y="1793941"/>
            <a:chExt cx="10740586" cy="4595609"/>
          </a:xfrm>
        </p:grpSpPr>
        <p:sp>
          <p:nvSpPr>
            <p:cNvPr id="10" name="TextBox 9"/>
            <p:cNvSpPr txBox="1"/>
            <p:nvPr/>
          </p:nvSpPr>
          <p:spPr>
            <a:xfrm>
              <a:off x="1421250" y="1793941"/>
              <a:ext cx="43658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Vision: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019533" y="2563382"/>
                  <a:ext cx="10142303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800" dirty="0"/>
                    <a:t>A cloud-based data management system for VR video applications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800" dirty="0"/>
                    <a:t>Full stack: data ingest, processing, and online streaming engine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800" dirty="0"/>
                    <a:t>Initially targeting multi-position 360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a14:m>
                  <a:r>
                    <a:rPr lang="en-US" sz="2800" dirty="0"/>
                    <a:t> videos</a:t>
                  </a: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533" y="2563382"/>
                  <a:ext cx="10142303" cy="1384995"/>
                </a:xfrm>
                <a:prstGeom prst="rect">
                  <a:avLst/>
                </a:prstGeom>
                <a:blipFill>
                  <a:blip r:embed="rId3"/>
                  <a:stretch>
                    <a:fillRect l="-1082" t="-4405" b="-11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421250" y="4235114"/>
              <a:ext cx="43658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Key Benefits: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32342" y="5004555"/>
              <a:ext cx="92393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/>
                <a:t>Reduced client bandwidth requirements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/>
                <a:t>Decreased device power demands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/>
                <a:t>Increased server capacity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84872" y="636193"/>
            <a:ext cx="4022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Visual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5B9BD5"/>
                </a:solidFill>
              </a:rPr>
              <a:t>Cloud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3F1C-F094-42A8-B55F-CC89453216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9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4424</TotalTime>
  <Words>868</Words>
  <Application>Microsoft Office PowerPoint</Application>
  <PresentationFormat>Widescreen</PresentationFormat>
  <Paragraphs>281</Paragraphs>
  <Slides>48</Slides>
  <Notes>35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Chiller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Haynes</dc:creator>
  <cp:lastModifiedBy>Brandon Haynes</cp:lastModifiedBy>
  <cp:revision>161</cp:revision>
  <dcterms:created xsi:type="dcterms:W3CDTF">2016-11-28T18:28:42Z</dcterms:created>
  <dcterms:modified xsi:type="dcterms:W3CDTF">2017-01-06T00:25:00Z</dcterms:modified>
</cp:coreProperties>
</file>